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Gotham Rounded Bold" panose="02000000000000000000" pitchFamily="50" charset="0"/>
      <p:regular r:id="rId13"/>
    </p:embeddedFont>
    <p:embeddedFont>
      <p:font typeface="Helvetica 65 Medium" panose="020B0500000000000000" pitchFamily="34" charset="0"/>
      <p:regular r:id="rId14"/>
    </p:embeddedFont>
    <p:embeddedFont>
      <p:font typeface="Webdings" panose="05030102010509060703" pitchFamily="18" charset="2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993"/>
    <a:srgbClr val="0B001F"/>
    <a:srgbClr val="180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28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34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240" userDrawn="1">
          <p15:clr>
            <a:srgbClr val="F26B43"/>
          </p15:clr>
        </p15:guide>
        <p15:guide id="6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.sv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hello@nebulosa.io" TargetMode="External"/><Relationship Id="rId7" Type="http://schemas.openxmlformats.org/officeDocument/2006/relationships/image" Target="../media/image105.sv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svg"/><Relationship Id="rId4" Type="http://schemas.openxmlformats.org/officeDocument/2006/relationships/image" Target="../media/image102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image" Target="../media/image11.jpeg"/><Relationship Id="rId16" Type="http://schemas.openxmlformats.org/officeDocument/2006/relationships/image" Target="../media/image25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24" Type="http://schemas.openxmlformats.org/officeDocument/2006/relationships/image" Target="../media/image10.sv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9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Relationship Id="rId22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.svg"/><Relationship Id="rId1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9.png"/><Relationship Id="rId17" Type="http://schemas.openxmlformats.org/officeDocument/2006/relationships/image" Target="../media/image44.png"/><Relationship Id="rId2" Type="http://schemas.openxmlformats.org/officeDocument/2006/relationships/image" Target="../media/image32.jpeg"/><Relationship Id="rId16" Type="http://schemas.microsoft.com/office/2007/relationships/hdphoto" Target="../media/hdphoto1.wdp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9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10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1.png"/><Relationship Id="rId7" Type="http://schemas.openxmlformats.org/officeDocument/2006/relationships/image" Target="../media/image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18" Type="http://schemas.openxmlformats.org/officeDocument/2006/relationships/image" Target="../media/image9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90.png"/><Relationship Id="rId2" Type="http://schemas.openxmlformats.org/officeDocument/2006/relationships/image" Target="../media/image75.jpeg"/><Relationship Id="rId16" Type="http://schemas.openxmlformats.org/officeDocument/2006/relationships/image" Target="../media/image89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19" Type="http://schemas.openxmlformats.org/officeDocument/2006/relationships/image" Target="../media/image9.pn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93.png"/><Relationship Id="rId7" Type="http://schemas.openxmlformats.org/officeDocument/2006/relationships/image" Target="../media/image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100D4739-8124-4CC7-88E9-37B8C094B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54D05A-7A01-47CD-B546-265746786A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00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, icon&#10;&#10;Description automatically generated">
            <a:extLst>
              <a:ext uri="{FF2B5EF4-FFF2-40B4-BE49-F238E27FC236}">
                <a16:creationId xmlns:a16="http://schemas.microsoft.com/office/drawing/2014/main" id="{020303F0-63E6-44A7-B492-192EE9FCA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17021" y="2635843"/>
            <a:ext cx="5357958" cy="9481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570E8A-2535-438D-99B9-245629350594}"/>
              </a:ext>
            </a:extLst>
          </p:cNvPr>
          <p:cNvSpPr txBox="1"/>
          <p:nvPr/>
        </p:nvSpPr>
        <p:spPr>
          <a:xfrm>
            <a:off x="1950720" y="3852826"/>
            <a:ext cx="829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C993"/>
                </a:solidFill>
                <a:latin typeface="+mj-lt"/>
              </a:rPr>
              <a:t>FULL-CYCLE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DIGITAL DEVELOPMENT TAILORED TO </a:t>
            </a:r>
            <a:r>
              <a:rPr lang="en-US" dirty="0">
                <a:solidFill>
                  <a:srgbClr val="00C993"/>
                </a:solidFill>
                <a:latin typeface="+mj-lt"/>
              </a:rPr>
              <a:t>YOUR NEEDS</a:t>
            </a:r>
          </a:p>
        </p:txBody>
      </p:sp>
    </p:spTree>
    <p:extLst>
      <p:ext uri="{BB962C8B-B14F-4D97-AF65-F5344CB8AC3E}">
        <p14:creationId xmlns:p14="http://schemas.microsoft.com/office/powerpoint/2010/main" val="3127137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F44C3F-3D61-4212-806D-FDEC9B89C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-27903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4DCF8E-C7F2-474B-9CFB-C4450CB466D3}"/>
              </a:ext>
            </a:extLst>
          </p:cNvPr>
          <p:cNvSpPr/>
          <p:nvPr/>
        </p:nvSpPr>
        <p:spPr>
          <a:xfrm>
            <a:off x="-27903" y="0"/>
            <a:ext cx="12219903" cy="6857848"/>
          </a:xfrm>
          <a:prstGeom prst="rect">
            <a:avLst/>
          </a:prstGeom>
          <a:solidFill>
            <a:srgbClr val="0B001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035924-B8C9-4553-B65C-1BD4398B8683}"/>
              </a:ext>
            </a:extLst>
          </p:cNvPr>
          <p:cNvSpPr/>
          <p:nvPr/>
        </p:nvSpPr>
        <p:spPr>
          <a:xfrm>
            <a:off x="0" y="1439333"/>
            <a:ext cx="12192000" cy="3979334"/>
          </a:xfrm>
          <a:prstGeom prst="rect">
            <a:avLst/>
          </a:prstGeom>
          <a:solidFill>
            <a:srgbClr val="180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ECA859-70AD-461D-AA17-781E4E48499F}"/>
              </a:ext>
            </a:extLst>
          </p:cNvPr>
          <p:cNvGrpSpPr/>
          <p:nvPr/>
        </p:nvGrpSpPr>
        <p:grpSpPr>
          <a:xfrm>
            <a:off x="668867" y="3330048"/>
            <a:ext cx="5427133" cy="1443079"/>
            <a:chOff x="668867" y="1235699"/>
            <a:chExt cx="5427133" cy="144307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E7C360-5630-4702-BC84-DB20C866036B}"/>
                </a:ext>
              </a:extLst>
            </p:cNvPr>
            <p:cNvSpPr txBox="1"/>
            <p:nvPr/>
          </p:nvSpPr>
          <p:spPr>
            <a:xfrm>
              <a:off x="668867" y="1235699"/>
              <a:ext cx="54271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TESTING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DFC775-128A-471B-B61E-6291ADDD59F0}"/>
                </a:ext>
              </a:extLst>
            </p:cNvPr>
            <p:cNvSpPr txBox="1"/>
            <p:nvPr/>
          </p:nvSpPr>
          <p:spPr>
            <a:xfrm>
              <a:off x="668868" y="1940114"/>
              <a:ext cx="495588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400" dirty="0">
                  <a:solidFill>
                    <a:schemeClr val="bg1"/>
                  </a:solidFill>
                </a:rPr>
                <a:t>We help our clients avoid system bugs, UX issues, and a whole host of seemingly small errors, which, if left untreated, could lead to larger-scale problems.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73BA4F0-A4B2-44B6-AAAF-DCF61F85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28" y="1323257"/>
            <a:ext cx="2679100" cy="401358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455A577-BDEB-4FCA-A91F-413CEB956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867" y="1969422"/>
            <a:ext cx="1068266" cy="12819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FD00A20-5DC1-46C7-8497-71FD9FEA33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4125" t="41576" r="67875" b="41576"/>
          <a:stretch/>
        </p:blipFill>
        <p:spPr>
          <a:xfrm>
            <a:off x="11082089" y="386310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B0D86A64-4DAE-4BDC-A46D-D10601C7B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14F732-F70A-4962-B714-9507C74AEB2A}"/>
              </a:ext>
            </a:extLst>
          </p:cNvPr>
          <p:cNvSpPr/>
          <p:nvPr/>
        </p:nvSpPr>
        <p:spPr>
          <a:xfrm flipV="1">
            <a:off x="-217714" y="14223998"/>
            <a:ext cx="12192000" cy="6858001"/>
          </a:xfrm>
          <a:prstGeom prst="rect">
            <a:avLst/>
          </a:prstGeom>
          <a:gradFill flip="none" rotWithShape="1">
            <a:gsLst>
              <a:gs pos="100000">
                <a:srgbClr val="0B001F">
                  <a:alpha val="47000"/>
                </a:srgbClr>
              </a:gs>
              <a:gs pos="33600">
                <a:srgbClr val="0B001F">
                  <a:alpha val="80000"/>
                </a:srgbClr>
              </a:gs>
              <a:gs pos="0">
                <a:srgbClr val="0B001F"/>
              </a:gs>
              <a:gs pos="100000">
                <a:srgbClr val="0B001F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39A8A2-8068-47E1-92E9-8AB5A1490555}"/>
              </a:ext>
            </a:extLst>
          </p:cNvPr>
          <p:cNvSpPr/>
          <p:nvPr/>
        </p:nvSpPr>
        <p:spPr>
          <a:xfrm flipV="1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21000">
                <a:srgbClr val="0B001F">
                  <a:alpha val="96000"/>
                </a:srgbClr>
              </a:gs>
              <a:gs pos="9000">
                <a:srgbClr val="0B001F"/>
              </a:gs>
              <a:gs pos="100000">
                <a:srgbClr val="0B001F">
                  <a:alpha val="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C4D85-11D1-4A07-8093-626473E64BD6}"/>
              </a:ext>
            </a:extLst>
          </p:cNvPr>
          <p:cNvSpPr txBox="1"/>
          <p:nvPr/>
        </p:nvSpPr>
        <p:spPr>
          <a:xfrm>
            <a:off x="3382434" y="1007039"/>
            <a:ext cx="54271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CONTACT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E0737-0754-4236-8B7A-A6AA2B340279}"/>
              </a:ext>
            </a:extLst>
          </p:cNvPr>
          <p:cNvSpPr txBox="1"/>
          <p:nvPr/>
        </p:nvSpPr>
        <p:spPr>
          <a:xfrm>
            <a:off x="1837860" y="3366783"/>
            <a:ext cx="23373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hello@nebulosa.io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C02863-9BC5-41FD-A41C-7B609E57A157}"/>
              </a:ext>
            </a:extLst>
          </p:cNvPr>
          <p:cNvSpPr txBox="1"/>
          <p:nvPr/>
        </p:nvSpPr>
        <p:spPr>
          <a:xfrm>
            <a:off x="7611400" y="3366783"/>
            <a:ext cx="2742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+52 1 55 7876 6268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750073CE-A3CD-49F5-A30D-96320FC1D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0643" y="3404220"/>
            <a:ext cx="289662" cy="32523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01B7445-85AA-4ABC-ABD5-A4E81AFD0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9501" y="3397729"/>
            <a:ext cx="338218" cy="33821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69CBF6B-1716-4084-9620-04166460A7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4125" t="41576" r="67875" b="41576"/>
          <a:stretch/>
        </p:blipFill>
        <p:spPr>
          <a:xfrm>
            <a:off x="4680019" y="2183040"/>
            <a:ext cx="2337364" cy="27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5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FDCD27-B309-4F7C-9B02-2955AE3ED33F}"/>
              </a:ext>
            </a:extLst>
          </p:cNvPr>
          <p:cNvGrpSpPr/>
          <p:nvPr/>
        </p:nvGrpSpPr>
        <p:grpSpPr>
          <a:xfrm>
            <a:off x="579967" y="2547204"/>
            <a:ext cx="5071533" cy="1763593"/>
            <a:chOff x="579967" y="1469986"/>
            <a:chExt cx="5071533" cy="17635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2EDFEA-B52E-4F5E-9AC1-BC247B291E80}"/>
                </a:ext>
              </a:extLst>
            </p:cNvPr>
            <p:cNvSpPr txBox="1"/>
            <p:nvPr/>
          </p:nvSpPr>
          <p:spPr>
            <a:xfrm>
              <a:off x="579967" y="1469986"/>
              <a:ext cx="27728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ABOUT US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F78638-F5AD-48F2-9B4D-9D302144768B}"/>
                </a:ext>
              </a:extLst>
            </p:cNvPr>
            <p:cNvSpPr txBox="1"/>
            <p:nvPr/>
          </p:nvSpPr>
          <p:spPr>
            <a:xfrm>
              <a:off x="579967" y="2156361"/>
              <a:ext cx="507153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We are Nebulosa. A team of programmers and developers - a Cosmic Engine - with a specific focus on seamless collaboration, total transparency, and secure delivery for every project we undertake.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2551CA-4E05-4979-9523-351ABE7B8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1" r="22500"/>
          <a:stretch/>
        </p:blipFill>
        <p:spPr>
          <a:xfrm>
            <a:off x="6691086" y="0"/>
            <a:ext cx="5500914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FA9262-ADB4-4CC6-9060-BD955CB3336A}"/>
              </a:ext>
            </a:extLst>
          </p:cNvPr>
          <p:cNvSpPr/>
          <p:nvPr/>
        </p:nvSpPr>
        <p:spPr>
          <a:xfrm>
            <a:off x="6691086" y="0"/>
            <a:ext cx="5500914" cy="6858000"/>
          </a:xfrm>
          <a:prstGeom prst="rect">
            <a:avLst/>
          </a:prstGeom>
          <a:solidFill>
            <a:srgbClr val="180144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903CF5-1F53-4556-A6D8-FBEE5C731CA0}"/>
              </a:ext>
            </a:extLst>
          </p:cNvPr>
          <p:cNvGrpSpPr/>
          <p:nvPr/>
        </p:nvGrpSpPr>
        <p:grpSpPr>
          <a:xfrm>
            <a:off x="6400347" y="1782764"/>
            <a:ext cx="5410653" cy="3292473"/>
            <a:chOff x="6400347" y="1954733"/>
            <a:chExt cx="5410653" cy="32924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72E4771-9F0E-48EC-82A0-5A5CB2A171F5}"/>
                </a:ext>
              </a:extLst>
            </p:cNvPr>
            <p:cNvGrpSpPr/>
            <p:nvPr/>
          </p:nvGrpSpPr>
          <p:grpSpPr>
            <a:xfrm>
              <a:off x="6400347" y="1954733"/>
              <a:ext cx="5211687" cy="738664"/>
              <a:chOff x="6400347" y="1954733"/>
              <a:chExt cx="5211687" cy="73866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F1F83F-C6E4-478C-B9AA-AB178DC81F79}"/>
                  </a:ext>
                </a:extLst>
              </p:cNvPr>
              <p:cNvSpPr txBox="1"/>
              <p:nvPr/>
            </p:nvSpPr>
            <p:spPr>
              <a:xfrm>
                <a:off x="7141370" y="1954733"/>
                <a:ext cx="447066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We value convenience, excellence, and great communication with each of our clients, and this is our primary focus every day of work. 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231CCD1-A926-403D-8125-A32E084A1838}"/>
                  </a:ext>
                </a:extLst>
              </p:cNvPr>
              <p:cNvSpPr/>
              <p:nvPr/>
            </p:nvSpPr>
            <p:spPr>
              <a:xfrm>
                <a:off x="6400347" y="2033326"/>
                <a:ext cx="581478" cy="581478"/>
              </a:xfrm>
              <a:prstGeom prst="ellipse">
                <a:avLst/>
              </a:prstGeom>
              <a:solidFill>
                <a:srgbClr val="0B001F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2EABABF-FC48-4FD2-A384-281FFFCF0BC4}"/>
                </a:ext>
              </a:extLst>
            </p:cNvPr>
            <p:cNvGrpSpPr/>
            <p:nvPr/>
          </p:nvGrpSpPr>
          <p:grpSpPr>
            <a:xfrm>
              <a:off x="6400347" y="3428120"/>
              <a:ext cx="5286827" cy="581478"/>
              <a:chOff x="6400347" y="3349527"/>
              <a:chExt cx="5286827" cy="58147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2F7846-459C-420D-AC62-83F9B5BB9C9C}"/>
                  </a:ext>
                </a:extLst>
              </p:cNvPr>
              <p:cNvSpPr txBox="1"/>
              <p:nvPr/>
            </p:nvSpPr>
            <p:spPr>
              <a:xfrm>
                <a:off x="7141369" y="3378656"/>
                <a:ext cx="454580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We help to create and lead opensource development technologies of the future.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EEE6D74-1A59-49D9-B4D5-F8A2C5165E25}"/>
                  </a:ext>
                </a:extLst>
              </p:cNvPr>
              <p:cNvSpPr/>
              <p:nvPr/>
            </p:nvSpPr>
            <p:spPr>
              <a:xfrm>
                <a:off x="6400347" y="3349527"/>
                <a:ext cx="581478" cy="581478"/>
              </a:xfrm>
              <a:prstGeom prst="ellipse">
                <a:avLst/>
              </a:prstGeom>
              <a:solidFill>
                <a:srgbClr val="0B001F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947E5DD-6481-4DDD-81E9-63E7A93B01F2}"/>
                </a:ext>
              </a:extLst>
            </p:cNvPr>
            <p:cNvGrpSpPr/>
            <p:nvPr/>
          </p:nvGrpSpPr>
          <p:grpSpPr>
            <a:xfrm>
              <a:off x="6400347" y="4665728"/>
              <a:ext cx="5410653" cy="581478"/>
              <a:chOff x="6400347" y="4665728"/>
              <a:chExt cx="5410653" cy="58147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F8EE07-E53B-422E-902E-3C54967A8C27}"/>
                  </a:ext>
                </a:extLst>
              </p:cNvPr>
              <p:cNvSpPr txBox="1"/>
              <p:nvPr/>
            </p:nvSpPr>
            <p:spPr>
              <a:xfrm>
                <a:off x="7141370" y="4694857"/>
                <a:ext cx="466963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We offer end-to end software services across a range of platforms and technologies. 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44428E8-673A-472D-B6D1-7379D2D47396}"/>
                  </a:ext>
                </a:extLst>
              </p:cNvPr>
              <p:cNvSpPr/>
              <p:nvPr/>
            </p:nvSpPr>
            <p:spPr>
              <a:xfrm>
                <a:off x="6400347" y="4665728"/>
                <a:ext cx="581478" cy="581478"/>
              </a:xfrm>
              <a:prstGeom prst="ellipse">
                <a:avLst/>
              </a:prstGeom>
              <a:solidFill>
                <a:srgbClr val="0B001F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03494047-64DD-41BA-A379-CE281C6CD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6729" y="1967739"/>
            <a:ext cx="368714" cy="36871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8AE2556-0997-4D2F-A3F2-64F28C100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3195" y="3368999"/>
            <a:ext cx="355782" cy="35578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7859433-F7DC-48A8-9241-9B1708CB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4283" y="4645522"/>
            <a:ext cx="353607" cy="2779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B644F91-1A44-40AC-ADF0-D99EA525AE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4125" t="41576" r="67875" b="41576"/>
          <a:stretch/>
        </p:blipFill>
        <p:spPr>
          <a:xfrm>
            <a:off x="11105654" y="376785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8D38D-A5AB-46F9-B088-80EABE8CA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6" b="2361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8242E5-746A-4587-BFC1-579EDF1C41BC}"/>
              </a:ext>
            </a:extLst>
          </p:cNvPr>
          <p:cNvSpPr/>
          <p:nvPr/>
        </p:nvSpPr>
        <p:spPr>
          <a:xfrm>
            <a:off x="0" y="-1"/>
            <a:ext cx="12192000" cy="3428999"/>
          </a:xfrm>
          <a:prstGeom prst="rect">
            <a:avLst/>
          </a:prstGeom>
          <a:gradFill flip="none" rotWithShape="1">
            <a:gsLst>
              <a:gs pos="70816">
                <a:srgbClr val="0B001F">
                  <a:alpha val="47000"/>
                </a:srgbClr>
              </a:gs>
              <a:gs pos="4000">
                <a:srgbClr val="0B001F"/>
              </a:gs>
              <a:gs pos="100000">
                <a:srgbClr val="0B001F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0827BB-793C-45FE-81C5-F401F4E04477}"/>
              </a:ext>
            </a:extLst>
          </p:cNvPr>
          <p:cNvGrpSpPr/>
          <p:nvPr/>
        </p:nvGrpSpPr>
        <p:grpSpPr>
          <a:xfrm>
            <a:off x="1190171" y="959481"/>
            <a:ext cx="9811658" cy="1063029"/>
            <a:chOff x="1190171" y="1037718"/>
            <a:chExt cx="9811658" cy="10630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A9DAE4-DC58-4536-851A-97F9E7EE5E1C}"/>
                </a:ext>
              </a:extLst>
            </p:cNvPr>
            <p:cNvSpPr txBox="1"/>
            <p:nvPr/>
          </p:nvSpPr>
          <p:spPr>
            <a:xfrm>
              <a:off x="4709584" y="1037718"/>
              <a:ext cx="27728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WHY US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A13B40-23EF-43C9-B16E-6F12C677DC12}"/>
                </a:ext>
              </a:extLst>
            </p:cNvPr>
            <p:cNvSpPr txBox="1"/>
            <p:nvPr/>
          </p:nvSpPr>
          <p:spPr>
            <a:xfrm>
              <a:off x="1190171" y="1762193"/>
              <a:ext cx="981165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We are a top employer in Mexico GDL - a state known for its technical excellence and precision.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E36F44C-204F-46E7-ADE8-EFAA9850D58D}"/>
              </a:ext>
            </a:extLst>
          </p:cNvPr>
          <p:cNvSpPr/>
          <p:nvPr/>
        </p:nvSpPr>
        <p:spPr>
          <a:xfrm>
            <a:off x="381000" y="2849637"/>
            <a:ext cx="11430000" cy="3661229"/>
          </a:xfrm>
          <a:prstGeom prst="rect">
            <a:avLst/>
          </a:prstGeom>
          <a:solidFill>
            <a:srgbClr val="18014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F78C7F0-80F2-4AFA-A18C-94A65748807B}"/>
              </a:ext>
            </a:extLst>
          </p:cNvPr>
          <p:cNvGrpSpPr/>
          <p:nvPr/>
        </p:nvGrpSpPr>
        <p:grpSpPr>
          <a:xfrm>
            <a:off x="682987" y="3072784"/>
            <a:ext cx="10826026" cy="3214934"/>
            <a:chOff x="624840" y="3158334"/>
            <a:chExt cx="10826026" cy="321493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81C53BA-1527-4245-A92D-202587E378F4}"/>
                </a:ext>
              </a:extLst>
            </p:cNvPr>
            <p:cNvGrpSpPr/>
            <p:nvPr/>
          </p:nvGrpSpPr>
          <p:grpSpPr>
            <a:xfrm>
              <a:off x="741134" y="3158334"/>
              <a:ext cx="1652816" cy="1434604"/>
              <a:chOff x="741134" y="3773714"/>
              <a:chExt cx="1652816" cy="143460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9E96BB3-56B1-4A64-8414-4AF129DFF43D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3867C3-5EDA-4F2F-90D0-C12ACA654A91}"/>
                  </a:ext>
                </a:extLst>
              </p:cNvPr>
              <p:cNvSpPr txBox="1"/>
              <p:nvPr/>
            </p:nvSpPr>
            <p:spPr>
              <a:xfrm>
                <a:off x="741134" y="4685098"/>
                <a:ext cx="165281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Strategic Consulting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551754-DAD6-4819-BB5F-E4CC868F6AD6}"/>
                </a:ext>
              </a:extLst>
            </p:cNvPr>
            <p:cNvGrpSpPr/>
            <p:nvPr/>
          </p:nvGrpSpPr>
          <p:grpSpPr>
            <a:xfrm>
              <a:off x="3082017" y="3158334"/>
              <a:ext cx="1499508" cy="1434604"/>
              <a:chOff x="817788" y="3773714"/>
              <a:chExt cx="1499508" cy="143460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404A500-B548-4F0C-936D-C176F5332C4A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845E7C-2382-4A17-B3C5-8ABC4172B7EF}"/>
                  </a:ext>
                </a:extLst>
              </p:cNvPr>
              <p:cNvSpPr txBox="1"/>
              <p:nvPr/>
            </p:nvSpPr>
            <p:spPr>
              <a:xfrm>
                <a:off x="817788" y="4685098"/>
                <a:ext cx="14995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Full-service, Full-stack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B1263F9-EA1A-4C7A-94DD-E7A0A641AF93}"/>
                </a:ext>
              </a:extLst>
            </p:cNvPr>
            <p:cNvGrpSpPr/>
            <p:nvPr/>
          </p:nvGrpSpPr>
          <p:grpSpPr>
            <a:xfrm>
              <a:off x="5363255" y="3158334"/>
              <a:ext cx="1465490" cy="1434604"/>
              <a:chOff x="834797" y="3773714"/>
              <a:chExt cx="1465490" cy="143460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51A537D-7826-41B9-9106-A785C2C629B4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43787D-DA89-4ED9-BF9B-04FD1D6BCC64}"/>
                  </a:ext>
                </a:extLst>
              </p:cNvPr>
              <p:cNvSpPr txBox="1"/>
              <p:nvPr/>
            </p:nvSpPr>
            <p:spPr>
              <a:xfrm>
                <a:off x="834797" y="4685098"/>
                <a:ext cx="14654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Globally focused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03C7BA7-97FA-471B-B00A-B68D2C8165CC}"/>
                </a:ext>
              </a:extLst>
            </p:cNvPr>
            <p:cNvGrpSpPr/>
            <p:nvPr/>
          </p:nvGrpSpPr>
          <p:grpSpPr>
            <a:xfrm>
              <a:off x="7640410" y="3158334"/>
              <a:ext cx="1439638" cy="1434604"/>
              <a:chOff x="847723" y="3773714"/>
              <a:chExt cx="1439638" cy="143460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89BC6C1-F1E2-42A3-90EC-E4BB481E20D5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6FB9AA-8CF5-4E78-B1E6-43E8A7F6CFA5}"/>
                  </a:ext>
                </a:extLst>
              </p:cNvPr>
              <p:cNvSpPr txBox="1"/>
              <p:nvPr/>
            </p:nvSpPr>
            <p:spPr>
              <a:xfrm>
                <a:off x="847723" y="4685098"/>
                <a:ext cx="143963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Product Strategy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EE8624E-8820-4145-85BA-11AA57416C2F}"/>
                </a:ext>
              </a:extLst>
            </p:cNvPr>
            <p:cNvGrpSpPr/>
            <p:nvPr/>
          </p:nvGrpSpPr>
          <p:grpSpPr>
            <a:xfrm>
              <a:off x="9798050" y="3158334"/>
              <a:ext cx="1652816" cy="1434604"/>
              <a:chOff x="741134" y="3773714"/>
              <a:chExt cx="1652816" cy="143460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487D30E-A262-484B-B428-0364ED8E115C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B3C823-01BE-4A8F-8218-458AAB7A91CD}"/>
                  </a:ext>
                </a:extLst>
              </p:cNvPr>
              <p:cNvSpPr txBox="1"/>
              <p:nvPr/>
            </p:nvSpPr>
            <p:spPr>
              <a:xfrm>
                <a:off x="741134" y="4685098"/>
                <a:ext cx="165281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Enterprise Planning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9E5FFDF-D565-4265-A6CE-4A03A60C931F}"/>
                </a:ext>
              </a:extLst>
            </p:cNvPr>
            <p:cNvGrpSpPr/>
            <p:nvPr/>
          </p:nvGrpSpPr>
          <p:grpSpPr>
            <a:xfrm>
              <a:off x="624840" y="4938664"/>
              <a:ext cx="1885404" cy="1434604"/>
              <a:chOff x="624840" y="3773714"/>
              <a:chExt cx="1885404" cy="143460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BE27063-ED6C-444F-AC16-7BB23A372577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A1882E-DAA0-466E-BB34-54E970FE973D}"/>
                  </a:ext>
                </a:extLst>
              </p:cNvPr>
              <p:cNvSpPr txBox="1"/>
              <p:nvPr/>
            </p:nvSpPr>
            <p:spPr>
              <a:xfrm>
                <a:off x="624840" y="4685098"/>
                <a:ext cx="18854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Public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Cloud Optimization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480D3BD-9C58-4221-A205-35C35B00E9C1}"/>
                </a:ext>
              </a:extLst>
            </p:cNvPr>
            <p:cNvGrpSpPr/>
            <p:nvPr/>
          </p:nvGrpSpPr>
          <p:grpSpPr>
            <a:xfrm>
              <a:off x="3082017" y="4938664"/>
              <a:ext cx="1499508" cy="1434604"/>
              <a:chOff x="817788" y="3773714"/>
              <a:chExt cx="1499508" cy="143460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59763A2-5318-4659-9450-EDCBB2A4D39F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55F701-DC6C-4156-A707-18FEEF643A38}"/>
                  </a:ext>
                </a:extLst>
              </p:cNvPr>
              <p:cNvSpPr txBox="1"/>
              <p:nvPr/>
            </p:nvSpPr>
            <p:spPr>
              <a:xfrm>
                <a:off x="817788" y="4685098"/>
                <a:ext cx="14995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Resource Augmentation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BA6034C-E7E9-4415-B620-B6EA656D544E}"/>
                </a:ext>
              </a:extLst>
            </p:cNvPr>
            <p:cNvGrpSpPr/>
            <p:nvPr/>
          </p:nvGrpSpPr>
          <p:grpSpPr>
            <a:xfrm>
              <a:off x="5363255" y="4938664"/>
              <a:ext cx="1465490" cy="1434604"/>
              <a:chOff x="834797" y="3773714"/>
              <a:chExt cx="1465490" cy="143460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B76ACE8-3C28-4742-A84D-5B1B0BF05193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F8D4B59-243A-4AF5-9B30-8A0B573535E8}"/>
                  </a:ext>
                </a:extLst>
              </p:cNvPr>
              <p:cNvSpPr txBox="1"/>
              <p:nvPr/>
            </p:nvSpPr>
            <p:spPr>
              <a:xfrm>
                <a:off x="834797" y="4685098"/>
                <a:ext cx="14654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Web Development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B0C5CB2-851E-4A0F-B542-350E06F6E32A}"/>
                </a:ext>
              </a:extLst>
            </p:cNvPr>
            <p:cNvGrpSpPr/>
            <p:nvPr/>
          </p:nvGrpSpPr>
          <p:grpSpPr>
            <a:xfrm>
              <a:off x="7547883" y="4938664"/>
              <a:ext cx="1624692" cy="1434604"/>
              <a:chOff x="755196" y="3773714"/>
              <a:chExt cx="1624692" cy="143460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5017287-7EDB-488F-A1F9-3A7279984AFE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0908A70-A405-46B1-98AD-07CC93F4E186}"/>
                  </a:ext>
                </a:extLst>
              </p:cNvPr>
              <p:cNvSpPr txBox="1"/>
              <p:nvPr/>
            </p:nvSpPr>
            <p:spPr>
              <a:xfrm>
                <a:off x="755196" y="4685098"/>
                <a:ext cx="162469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Mobile Development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ADC176C-9E7E-4BF9-B7D3-899D606175CB}"/>
                </a:ext>
              </a:extLst>
            </p:cNvPr>
            <p:cNvGrpSpPr/>
            <p:nvPr/>
          </p:nvGrpSpPr>
          <p:grpSpPr>
            <a:xfrm>
              <a:off x="9798050" y="4938664"/>
              <a:ext cx="1652816" cy="1434604"/>
              <a:chOff x="741134" y="3773714"/>
              <a:chExt cx="1652816" cy="143460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C06B1F3-4674-4BDD-AD19-CAE87D7DB219}"/>
                  </a:ext>
                </a:extLst>
              </p:cNvPr>
              <p:cNvSpPr/>
              <p:nvPr/>
            </p:nvSpPr>
            <p:spPr>
              <a:xfrm>
                <a:off x="1190171" y="37737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8B47116-A832-4727-B6CF-98CC6D54EC7A}"/>
                  </a:ext>
                </a:extLst>
              </p:cNvPr>
              <p:cNvSpPr txBox="1"/>
              <p:nvPr/>
            </p:nvSpPr>
            <p:spPr>
              <a:xfrm>
                <a:off x="741134" y="4685098"/>
                <a:ext cx="165281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Quality Assurance</a:t>
                </a:r>
              </a:p>
            </p:txBody>
          </p:sp>
        </p:grpSp>
      </p:grpSp>
      <p:pic>
        <p:nvPicPr>
          <p:cNvPr id="59" name="Graphic 58">
            <a:extLst>
              <a:ext uri="{FF2B5EF4-FFF2-40B4-BE49-F238E27FC236}">
                <a16:creationId xmlns:a16="http://schemas.microsoft.com/office/drawing/2014/main" id="{99320000-924F-4A4A-9E37-617A00B87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7844" y="3231402"/>
            <a:ext cx="435690" cy="43750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F0CA4139-855E-47ED-B17F-24DDA5BF9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6584" y="3206821"/>
            <a:ext cx="486668" cy="486668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41A6E7F0-E840-4681-A75D-AE7544CE35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0813" y="3205404"/>
            <a:ext cx="486668" cy="486668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DCC5AA4F-0518-447D-B0E3-7CC8A28385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780" y="3225142"/>
            <a:ext cx="447192" cy="44719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2C24B9F4-163E-4814-B4DE-88B73D116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447427" y="3225142"/>
            <a:ext cx="470356" cy="470356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2FF8A0-007E-477F-8CDD-27C766CF0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22023" y="5026819"/>
            <a:ext cx="407332" cy="40733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E9800080-18B1-4614-AE1B-A52463A6AF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8374" y="5026819"/>
            <a:ext cx="403088" cy="403088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EA586855-3DC6-4A46-9FEF-95713E809A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20770" y="5048772"/>
            <a:ext cx="466754" cy="359182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10211426-43F1-41D9-A7EC-38C66E5412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25930" y="4993761"/>
            <a:ext cx="384893" cy="469204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FC9B1A17-4238-4AE4-ACEA-D90963BA2F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476659" y="4952608"/>
            <a:ext cx="411892" cy="563874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A839D22-5192-4A01-B7A3-056B45A63B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24125" t="41576" r="67875" b="41576"/>
          <a:stretch/>
        </p:blipFill>
        <p:spPr>
          <a:xfrm>
            <a:off x="11101139" y="367260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6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D2DB8C-D3DD-49BC-8D3C-063FFF9FD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" y="0"/>
            <a:ext cx="1218988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B21171-3297-400E-9450-304B4A4B445C}"/>
              </a:ext>
            </a:extLst>
          </p:cNvPr>
          <p:cNvSpPr/>
          <p:nvPr/>
        </p:nvSpPr>
        <p:spPr>
          <a:xfrm>
            <a:off x="0" y="0"/>
            <a:ext cx="12192000" cy="6857848"/>
          </a:xfrm>
          <a:prstGeom prst="rect">
            <a:avLst/>
          </a:prstGeom>
          <a:solidFill>
            <a:srgbClr val="0B001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161A2-4791-4247-AF13-980C7D847269}"/>
              </a:ext>
            </a:extLst>
          </p:cNvPr>
          <p:cNvSpPr txBox="1"/>
          <p:nvPr/>
        </p:nvSpPr>
        <p:spPr>
          <a:xfrm>
            <a:off x="3581400" y="959481"/>
            <a:ext cx="50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TECHNOLOGY TOOLS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36E363-4F28-4AAE-B0E4-2C158FE2F75E}"/>
              </a:ext>
            </a:extLst>
          </p:cNvPr>
          <p:cNvGrpSpPr/>
          <p:nvPr/>
        </p:nvGrpSpPr>
        <p:grpSpPr>
          <a:xfrm>
            <a:off x="479479" y="2153338"/>
            <a:ext cx="2597598" cy="1104604"/>
            <a:chOff x="560858" y="2112017"/>
            <a:chExt cx="2791942" cy="11872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43463EB-A9FE-44F8-BD7E-12616ABAD3A2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0F048BA-1284-4831-BCBF-ABA3A155A7B3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A70446-6D2C-49F6-ACBE-FD28B61954CB}"/>
              </a:ext>
            </a:extLst>
          </p:cNvPr>
          <p:cNvGrpSpPr/>
          <p:nvPr/>
        </p:nvGrpSpPr>
        <p:grpSpPr>
          <a:xfrm>
            <a:off x="3357961" y="2153338"/>
            <a:ext cx="2597598" cy="1104604"/>
            <a:chOff x="560858" y="2112017"/>
            <a:chExt cx="2791942" cy="118724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B7799A-CFE9-488A-A6C0-D96FF625C12E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FE61BCD-8CFE-4EA8-A949-0B2F10692ECA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E392CA-644B-4340-B1D7-118CCA5C7590}"/>
              </a:ext>
            </a:extLst>
          </p:cNvPr>
          <p:cNvGrpSpPr/>
          <p:nvPr/>
        </p:nvGrpSpPr>
        <p:grpSpPr>
          <a:xfrm>
            <a:off x="6236443" y="2153338"/>
            <a:ext cx="2597598" cy="1104604"/>
            <a:chOff x="560858" y="2112017"/>
            <a:chExt cx="2791942" cy="118724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CA3CB2C-DECB-415F-9E04-6DFB5F97BC93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75A58B6-F103-4B7D-9C21-B4BF1E56AADA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E52C8A-6902-4B87-B476-818B135821BD}"/>
              </a:ext>
            </a:extLst>
          </p:cNvPr>
          <p:cNvGrpSpPr/>
          <p:nvPr/>
        </p:nvGrpSpPr>
        <p:grpSpPr>
          <a:xfrm>
            <a:off x="9114925" y="2153338"/>
            <a:ext cx="2597598" cy="1104604"/>
            <a:chOff x="560858" y="2112017"/>
            <a:chExt cx="2791942" cy="11872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63CD92E-07F5-43C6-B025-88810D9EF02F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78447D8-E5BC-46EF-8A70-0CFC71487AEF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603BB59-DC8E-4C2F-8AC5-5C33F103AB39}"/>
              </a:ext>
            </a:extLst>
          </p:cNvPr>
          <p:cNvGrpSpPr/>
          <p:nvPr/>
        </p:nvGrpSpPr>
        <p:grpSpPr>
          <a:xfrm>
            <a:off x="479479" y="3562845"/>
            <a:ext cx="11233044" cy="1104604"/>
            <a:chOff x="495271" y="2241630"/>
            <a:chExt cx="9437311" cy="92802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DA649AF-0F2D-4305-AA3D-3CDCEB12B394}"/>
                </a:ext>
              </a:extLst>
            </p:cNvPr>
            <p:cNvGrpSpPr/>
            <p:nvPr/>
          </p:nvGrpSpPr>
          <p:grpSpPr>
            <a:xfrm>
              <a:off x="495271" y="2241630"/>
              <a:ext cx="2182342" cy="928020"/>
              <a:chOff x="560858" y="2112017"/>
              <a:chExt cx="2791942" cy="1187245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CD68DFDC-BA05-4912-AD24-2086EE39057A}"/>
                  </a:ext>
                </a:extLst>
              </p:cNvPr>
              <p:cNvSpPr/>
              <p:nvPr/>
            </p:nvSpPr>
            <p:spPr>
              <a:xfrm>
                <a:off x="560858" y="2112017"/>
                <a:ext cx="2791942" cy="1187245"/>
              </a:xfrm>
              <a:prstGeom prst="roundRect">
                <a:avLst>
                  <a:gd name="adj" fmla="val 5756"/>
                </a:avLst>
              </a:prstGeom>
              <a:solidFill>
                <a:srgbClr val="0B001F">
                  <a:alpha val="50000"/>
                </a:srgbClr>
              </a:solidFill>
              <a:ln>
                <a:solidFill>
                  <a:srgbClr val="00C9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AC7D446-0DF3-4957-A0FD-E1F9EF228786}"/>
                  </a:ext>
                </a:extLst>
              </p:cNvPr>
              <p:cNvSpPr/>
              <p:nvPr/>
            </p:nvSpPr>
            <p:spPr>
              <a:xfrm>
                <a:off x="2899301" y="2264197"/>
                <a:ext cx="302686" cy="3026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E5728DC-281C-435C-9E05-53BC2BF002F9}"/>
                </a:ext>
              </a:extLst>
            </p:cNvPr>
            <p:cNvGrpSpPr/>
            <p:nvPr/>
          </p:nvGrpSpPr>
          <p:grpSpPr>
            <a:xfrm>
              <a:off x="2913594" y="2241630"/>
              <a:ext cx="2182342" cy="928020"/>
              <a:chOff x="560858" y="2112017"/>
              <a:chExt cx="2791942" cy="1187245"/>
            </a:xfrm>
          </p:grpSpPr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432F8CAC-692C-4791-A9C3-EA20AEDB1E45}"/>
                  </a:ext>
                </a:extLst>
              </p:cNvPr>
              <p:cNvSpPr/>
              <p:nvPr/>
            </p:nvSpPr>
            <p:spPr>
              <a:xfrm>
                <a:off x="560858" y="2112017"/>
                <a:ext cx="2791942" cy="1187245"/>
              </a:xfrm>
              <a:prstGeom prst="roundRect">
                <a:avLst>
                  <a:gd name="adj" fmla="val 5756"/>
                </a:avLst>
              </a:prstGeom>
              <a:solidFill>
                <a:srgbClr val="0B001F">
                  <a:alpha val="50000"/>
                </a:srgbClr>
              </a:solidFill>
              <a:ln>
                <a:solidFill>
                  <a:srgbClr val="00C9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818E6FD3-89E4-4CD1-B5F8-5D0049109413}"/>
                  </a:ext>
                </a:extLst>
              </p:cNvPr>
              <p:cNvSpPr/>
              <p:nvPr/>
            </p:nvSpPr>
            <p:spPr>
              <a:xfrm>
                <a:off x="2899301" y="2264197"/>
                <a:ext cx="302686" cy="3026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DB7A921-96BA-448A-AB6A-7F816C94162F}"/>
                </a:ext>
              </a:extLst>
            </p:cNvPr>
            <p:cNvGrpSpPr/>
            <p:nvPr/>
          </p:nvGrpSpPr>
          <p:grpSpPr>
            <a:xfrm>
              <a:off x="5331917" y="2241630"/>
              <a:ext cx="2182342" cy="928020"/>
              <a:chOff x="560858" y="2112017"/>
              <a:chExt cx="2791942" cy="1187245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49EC16A9-54BF-42A6-B231-A6A6ED4E2115}"/>
                  </a:ext>
                </a:extLst>
              </p:cNvPr>
              <p:cNvSpPr/>
              <p:nvPr/>
            </p:nvSpPr>
            <p:spPr>
              <a:xfrm>
                <a:off x="560858" y="2112017"/>
                <a:ext cx="2791942" cy="1187245"/>
              </a:xfrm>
              <a:prstGeom prst="roundRect">
                <a:avLst>
                  <a:gd name="adj" fmla="val 5756"/>
                </a:avLst>
              </a:prstGeom>
              <a:solidFill>
                <a:srgbClr val="0B001F">
                  <a:alpha val="50000"/>
                </a:srgbClr>
              </a:solidFill>
              <a:ln>
                <a:solidFill>
                  <a:srgbClr val="00C9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299EFC3-2C39-49C9-96AF-43C6F240466E}"/>
                  </a:ext>
                </a:extLst>
              </p:cNvPr>
              <p:cNvSpPr/>
              <p:nvPr/>
            </p:nvSpPr>
            <p:spPr>
              <a:xfrm>
                <a:off x="2899301" y="2264197"/>
                <a:ext cx="302686" cy="3026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E5198A5-5F48-4975-B1D5-7F8DB5FFC922}"/>
                </a:ext>
              </a:extLst>
            </p:cNvPr>
            <p:cNvGrpSpPr/>
            <p:nvPr/>
          </p:nvGrpSpPr>
          <p:grpSpPr>
            <a:xfrm>
              <a:off x="7750240" y="2241630"/>
              <a:ext cx="2182342" cy="928020"/>
              <a:chOff x="560858" y="2112017"/>
              <a:chExt cx="2791942" cy="118724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1078857B-BD69-46D9-B911-B3E2AAF59CE4}"/>
                  </a:ext>
                </a:extLst>
              </p:cNvPr>
              <p:cNvSpPr/>
              <p:nvPr/>
            </p:nvSpPr>
            <p:spPr>
              <a:xfrm>
                <a:off x="560858" y="2112017"/>
                <a:ext cx="2791942" cy="1187245"/>
              </a:xfrm>
              <a:prstGeom prst="roundRect">
                <a:avLst>
                  <a:gd name="adj" fmla="val 5756"/>
                </a:avLst>
              </a:prstGeom>
              <a:solidFill>
                <a:srgbClr val="0B001F">
                  <a:alpha val="50000"/>
                </a:srgbClr>
              </a:solidFill>
              <a:ln>
                <a:solidFill>
                  <a:srgbClr val="00C9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0F3EF00-31AB-4361-BB9B-9AF137D61C89}"/>
                  </a:ext>
                </a:extLst>
              </p:cNvPr>
              <p:cNvSpPr/>
              <p:nvPr/>
            </p:nvSpPr>
            <p:spPr>
              <a:xfrm>
                <a:off x="2899301" y="2264197"/>
                <a:ext cx="302686" cy="3026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04AB9AA-FFE0-4AD0-A313-2664569E212F}"/>
              </a:ext>
            </a:extLst>
          </p:cNvPr>
          <p:cNvGrpSpPr/>
          <p:nvPr/>
        </p:nvGrpSpPr>
        <p:grpSpPr>
          <a:xfrm>
            <a:off x="479479" y="4972352"/>
            <a:ext cx="2597598" cy="1104604"/>
            <a:chOff x="560858" y="2112017"/>
            <a:chExt cx="2791942" cy="1187245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059F3A09-980F-4691-9060-FB61BEA20975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C7063EE-56F3-45D2-838B-C3A525CF2F67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1BE467F-37EB-4837-8C87-6283AF8FBD0A}"/>
              </a:ext>
            </a:extLst>
          </p:cNvPr>
          <p:cNvGrpSpPr/>
          <p:nvPr/>
        </p:nvGrpSpPr>
        <p:grpSpPr>
          <a:xfrm>
            <a:off x="3357961" y="4972352"/>
            <a:ext cx="2597598" cy="1104604"/>
            <a:chOff x="560858" y="2112017"/>
            <a:chExt cx="2791942" cy="1187245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6A5B5052-DA64-4A46-B28C-668F0C3B9377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9AC6BC9-7F99-47D9-B303-4B05F1C7F8B1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C2BB792-86B7-4573-8CA1-CFEDF0A5E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44" y="2462740"/>
            <a:ext cx="1001550" cy="6020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1F128-0FA0-49C6-9E9E-4038E110C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5" y="2268637"/>
            <a:ext cx="1026006" cy="874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84ADA1-7CDE-4E5B-80AA-CAE31FF68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62" y="2502092"/>
            <a:ext cx="1753736" cy="466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252FC9-029A-4914-BA95-DD139DF38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80" y="2462740"/>
            <a:ext cx="1435438" cy="5452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E60A4-E44C-4FAE-BF81-62969CF423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t="26310" r="-126" b="26903"/>
          <a:stretch/>
        </p:blipFill>
        <p:spPr>
          <a:xfrm>
            <a:off x="782086" y="3910708"/>
            <a:ext cx="1844585" cy="575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3813A1-07FB-4E14-96C0-A2C7D245A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10" y="3797125"/>
            <a:ext cx="796900" cy="6950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FB0F0E-99A3-4C61-B7D8-261456505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84" y="3947263"/>
            <a:ext cx="1670092" cy="544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61D969-A893-4ABD-9230-A05DC7BAF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972" y="3704432"/>
            <a:ext cx="857504" cy="771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113CC4-7597-48C9-9628-BB30939025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033" y="5124422"/>
            <a:ext cx="443454" cy="813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A8578DBE-2157-4CD2-B87A-551AD6C571B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4125" t="41576" r="67875" b="41576"/>
          <a:stretch/>
        </p:blipFill>
        <p:spPr>
          <a:xfrm>
            <a:off x="11101139" y="386310"/>
            <a:ext cx="619620" cy="73367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E39C3FE-56E7-4F46-A352-FBAAFB764CF2}"/>
              </a:ext>
            </a:extLst>
          </p:cNvPr>
          <p:cNvGrpSpPr/>
          <p:nvPr/>
        </p:nvGrpSpPr>
        <p:grpSpPr>
          <a:xfrm>
            <a:off x="559655" y="5202162"/>
            <a:ext cx="2437246" cy="644983"/>
            <a:chOff x="-6510130" y="3501602"/>
            <a:chExt cx="2804524" cy="742178"/>
          </a:xfrm>
        </p:grpSpPr>
        <p:pic>
          <p:nvPicPr>
            <p:cNvPr id="18" name="Picture 1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CA30313-4515-4EDC-9161-2D1A37C54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62" r="75681" b="37062"/>
            <a:stretch/>
          </p:blipFill>
          <p:spPr>
            <a:xfrm>
              <a:off x="-6510130" y="3501602"/>
              <a:ext cx="669448" cy="728412"/>
            </a:xfrm>
            <a:prstGeom prst="rect">
              <a:avLst/>
            </a:prstGeom>
          </p:spPr>
        </p:pic>
        <p:pic>
          <p:nvPicPr>
            <p:cNvPr id="62" name="Picture 6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ED371348-4882-485D-AA57-EE6AC30B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74" t="37062" r="-1897" b="37062"/>
            <a:stretch/>
          </p:blipFill>
          <p:spPr>
            <a:xfrm>
              <a:off x="-5754307" y="3515368"/>
              <a:ext cx="2048701" cy="72841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CA132B0-EED6-47DD-8745-7D5378BB5356}"/>
              </a:ext>
            </a:extLst>
          </p:cNvPr>
          <p:cNvGrpSpPr/>
          <p:nvPr/>
        </p:nvGrpSpPr>
        <p:grpSpPr>
          <a:xfrm>
            <a:off x="6236443" y="4972352"/>
            <a:ext cx="2597598" cy="1104604"/>
            <a:chOff x="560858" y="2112017"/>
            <a:chExt cx="2791942" cy="118724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837149D-555D-484F-9E0B-BF8246EA5AB6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14AF930-3747-4C8F-84A5-CB36122A982B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BD45AA6-F5A7-4A2B-94F1-2CA9F54777CA}"/>
              </a:ext>
            </a:extLst>
          </p:cNvPr>
          <p:cNvGrpSpPr/>
          <p:nvPr/>
        </p:nvGrpSpPr>
        <p:grpSpPr>
          <a:xfrm>
            <a:off x="9114923" y="4972352"/>
            <a:ext cx="2597598" cy="1104604"/>
            <a:chOff x="560858" y="2112017"/>
            <a:chExt cx="2791942" cy="1187245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AF6ED26A-75AA-4F6D-98DC-41026E3078E7}"/>
                </a:ext>
              </a:extLst>
            </p:cNvPr>
            <p:cNvSpPr/>
            <p:nvPr/>
          </p:nvSpPr>
          <p:spPr>
            <a:xfrm>
              <a:off x="560858" y="2112017"/>
              <a:ext cx="2791942" cy="1187245"/>
            </a:xfrm>
            <a:prstGeom prst="roundRect">
              <a:avLst>
                <a:gd name="adj" fmla="val 5756"/>
              </a:avLst>
            </a:prstGeom>
            <a:solidFill>
              <a:srgbClr val="0B001F">
                <a:alpha val="50000"/>
              </a:srgbClr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31B00F4-D431-4B16-9EB9-063E6CDE3947}"/>
                </a:ext>
              </a:extLst>
            </p:cNvPr>
            <p:cNvSpPr/>
            <p:nvPr/>
          </p:nvSpPr>
          <p:spPr>
            <a:xfrm>
              <a:off x="2899301" y="2264197"/>
              <a:ext cx="302686" cy="302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E6DA7C-1ED5-4BA4-97CB-876129F89DF8}"/>
              </a:ext>
            </a:extLst>
          </p:cNvPr>
          <p:cNvGrpSpPr/>
          <p:nvPr/>
        </p:nvGrpSpPr>
        <p:grpSpPr>
          <a:xfrm>
            <a:off x="6303272" y="5392959"/>
            <a:ext cx="2463940" cy="336866"/>
            <a:chOff x="-760602" y="7816855"/>
            <a:chExt cx="12192000" cy="1666875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37C030ED-E914-49FB-A591-5CCC50B48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886"/>
            <a:stretch/>
          </p:blipFill>
          <p:spPr>
            <a:xfrm>
              <a:off x="-760602" y="7816855"/>
              <a:ext cx="1720722" cy="1666875"/>
            </a:xfrm>
            <a:prstGeom prst="rect">
              <a:avLst/>
            </a:prstGeom>
          </p:spPr>
        </p:pic>
        <p:pic>
          <p:nvPicPr>
            <p:cNvPr id="88" name="Picture 87" descr="Logo&#10;&#10;Description automatically generated">
              <a:extLst>
                <a:ext uri="{FF2B5EF4-FFF2-40B4-BE49-F238E27FC236}">
                  <a16:creationId xmlns:a16="http://schemas.microsoft.com/office/drawing/2014/main" id="{E4761F68-7540-42C9-8368-05465DA9F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3"/>
            <a:stretch/>
          </p:blipFill>
          <p:spPr>
            <a:xfrm>
              <a:off x="960120" y="7816855"/>
              <a:ext cx="10471278" cy="1666875"/>
            </a:xfrm>
            <a:prstGeom prst="rect">
              <a:avLst/>
            </a:prstGeom>
          </p:spPr>
        </p:pic>
      </p:grp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BEACD56A-F0AC-40C7-B240-429405083B68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08" y="5285009"/>
            <a:ext cx="2225488" cy="55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7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94E7328-228B-4789-95C8-FBC9317EE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1"/>
          <a:stretch/>
        </p:blipFill>
        <p:spPr>
          <a:xfrm>
            <a:off x="0" y="-4389"/>
            <a:ext cx="6096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E207BD2-FA01-4FFF-BC7F-0D649F534C3B}"/>
              </a:ext>
            </a:extLst>
          </p:cNvPr>
          <p:cNvGrpSpPr/>
          <p:nvPr/>
        </p:nvGrpSpPr>
        <p:grpSpPr>
          <a:xfrm>
            <a:off x="6423874" y="2112329"/>
            <a:ext cx="5427133" cy="2633342"/>
            <a:chOff x="6184902" y="1810604"/>
            <a:chExt cx="5427133" cy="26333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DCAD11-2C8A-4BB2-83B7-562D3482FF7A}"/>
                </a:ext>
              </a:extLst>
            </p:cNvPr>
            <p:cNvSpPr txBox="1"/>
            <p:nvPr/>
          </p:nvSpPr>
          <p:spPr>
            <a:xfrm>
              <a:off x="6184902" y="1810604"/>
              <a:ext cx="54271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STAFF AUGMENTATION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DE3C4A-CEB7-4B93-9C22-CFA83078BBC6}"/>
                </a:ext>
              </a:extLst>
            </p:cNvPr>
            <p:cNvGrpSpPr/>
            <p:nvPr/>
          </p:nvGrpSpPr>
          <p:grpSpPr>
            <a:xfrm>
              <a:off x="6254888" y="2635364"/>
              <a:ext cx="4564034" cy="738664"/>
              <a:chOff x="649953" y="2635364"/>
              <a:chExt cx="4564034" cy="73866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4EB4DB5-E5A8-44AE-B5CF-6A3A84ED5CE9}"/>
                  </a:ext>
                </a:extLst>
              </p:cNvPr>
              <p:cNvSpPr/>
              <p:nvPr/>
            </p:nvSpPr>
            <p:spPr>
              <a:xfrm>
                <a:off x="649953" y="2697312"/>
                <a:ext cx="614772" cy="614770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7ABD97-6D63-45D5-B3F0-6C7FF25713D2}"/>
                  </a:ext>
                </a:extLst>
              </p:cNvPr>
              <p:cNvSpPr txBox="1"/>
              <p:nvPr/>
            </p:nvSpPr>
            <p:spPr>
              <a:xfrm>
                <a:off x="1373507" y="2635364"/>
                <a:ext cx="384048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Our staff augmentation service provides you with the extra resources you need to bring your project to life.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FFD77B4-8639-4627-A659-A75E5A689413}"/>
                </a:ext>
              </a:extLst>
            </p:cNvPr>
            <p:cNvGrpSpPr/>
            <p:nvPr/>
          </p:nvGrpSpPr>
          <p:grpSpPr>
            <a:xfrm>
              <a:off x="6254888" y="3705282"/>
              <a:ext cx="4564034" cy="738664"/>
              <a:chOff x="649953" y="3581139"/>
              <a:chExt cx="4564034" cy="73866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3645F0E-6DF0-4355-8DA5-56A6739A7A9E}"/>
                  </a:ext>
                </a:extLst>
              </p:cNvPr>
              <p:cNvSpPr/>
              <p:nvPr/>
            </p:nvSpPr>
            <p:spPr>
              <a:xfrm>
                <a:off x="649953" y="3643087"/>
                <a:ext cx="614772" cy="614770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0B83CF-358A-4B6A-9174-B10998426396}"/>
                  </a:ext>
                </a:extLst>
              </p:cNvPr>
              <p:cNvSpPr txBox="1"/>
              <p:nvPr/>
            </p:nvSpPr>
            <p:spPr>
              <a:xfrm>
                <a:off x="1373507" y="3581139"/>
                <a:ext cx="384048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We can provide development support when you need it most, especially while backfilling roles within your team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15D3B3-02A8-4EE2-BF62-1711CCCA2254}"/>
              </a:ext>
            </a:extLst>
          </p:cNvPr>
          <p:cNvSpPr/>
          <p:nvPr/>
        </p:nvSpPr>
        <p:spPr>
          <a:xfrm>
            <a:off x="0" y="4389"/>
            <a:ext cx="6096000" cy="6858000"/>
          </a:xfrm>
          <a:prstGeom prst="rect">
            <a:avLst/>
          </a:prstGeom>
          <a:solidFill>
            <a:srgbClr val="0B001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6630F2-F033-431E-BF20-1C797C3F56B1}"/>
              </a:ext>
            </a:extLst>
          </p:cNvPr>
          <p:cNvGrpSpPr/>
          <p:nvPr/>
        </p:nvGrpSpPr>
        <p:grpSpPr>
          <a:xfrm>
            <a:off x="579967" y="1810604"/>
            <a:ext cx="5427133" cy="3579367"/>
            <a:chOff x="579967" y="1810604"/>
            <a:chExt cx="5427133" cy="357936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D3BE7DE-90B1-4342-868F-DFE7648DF5DC}"/>
                </a:ext>
              </a:extLst>
            </p:cNvPr>
            <p:cNvSpPr txBox="1"/>
            <p:nvPr/>
          </p:nvSpPr>
          <p:spPr>
            <a:xfrm>
              <a:off x="579967" y="1810604"/>
              <a:ext cx="54271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PROJECT MANAGEMENT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A41E612-5DE1-405D-B53D-84E66CF5D0C2}"/>
                </a:ext>
              </a:extLst>
            </p:cNvPr>
            <p:cNvGrpSpPr/>
            <p:nvPr/>
          </p:nvGrpSpPr>
          <p:grpSpPr>
            <a:xfrm>
              <a:off x="649953" y="2635364"/>
              <a:ext cx="4564034" cy="738664"/>
              <a:chOff x="649953" y="2635364"/>
              <a:chExt cx="4564034" cy="73866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0C9D2D3-AF9D-4783-9B0F-23170BBD4714}"/>
                  </a:ext>
                </a:extLst>
              </p:cNvPr>
              <p:cNvSpPr/>
              <p:nvPr/>
            </p:nvSpPr>
            <p:spPr>
              <a:xfrm>
                <a:off x="649953" y="2697312"/>
                <a:ext cx="614772" cy="614770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772BB7-5923-4702-B334-C96C4399BB41}"/>
                  </a:ext>
                </a:extLst>
              </p:cNvPr>
              <p:cNvSpPr txBox="1"/>
              <p:nvPr/>
            </p:nvSpPr>
            <p:spPr>
              <a:xfrm>
                <a:off x="1373507" y="2635364"/>
                <a:ext cx="384048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Our team can take care of all aspects of your digital product, from creation to testing to implementation.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F0F152-F261-48B3-87FD-9C781F445D6E}"/>
                </a:ext>
              </a:extLst>
            </p:cNvPr>
            <p:cNvGrpSpPr/>
            <p:nvPr/>
          </p:nvGrpSpPr>
          <p:grpSpPr>
            <a:xfrm>
              <a:off x="649953" y="3767230"/>
              <a:ext cx="4564034" cy="614770"/>
              <a:chOff x="649953" y="3643087"/>
              <a:chExt cx="4564034" cy="61477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98ED4EB-3C74-4524-BFB2-4902D5E0E50C}"/>
                  </a:ext>
                </a:extLst>
              </p:cNvPr>
              <p:cNvSpPr/>
              <p:nvPr/>
            </p:nvSpPr>
            <p:spPr>
              <a:xfrm>
                <a:off x="649953" y="3643087"/>
                <a:ext cx="614772" cy="614770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D9C095-E1C5-47FC-B561-413AC55994FE}"/>
                  </a:ext>
                </a:extLst>
              </p:cNvPr>
              <p:cNvSpPr txBox="1"/>
              <p:nvPr/>
            </p:nvSpPr>
            <p:spPr>
              <a:xfrm>
                <a:off x="1373507" y="3688861"/>
                <a:ext cx="38404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Want to expand your current portfolio to include digital products?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216ED4-D745-4628-AFBC-0367E1336B46}"/>
                </a:ext>
              </a:extLst>
            </p:cNvPr>
            <p:cNvGrpSpPr/>
            <p:nvPr/>
          </p:nvGrpSpPr>
          <p:grpSpPr>
            <a:xfrm>
              <a:off x="649953" y="4775201"/>
              <a:ext cx="4564034" cy="614770"/>
              <a:chOff x="649953" y="4775201"/>
              <a:chExt cx="4564034" cy="61477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72AAA9C-3B60-4CC0-B9AB-475C9AE92961}"/>
                  </a:ext>
                </a:extLst>
              </p:cNvPr>
              <p:cNvSpPr/>
              <p:nvPr/>
            </p:nvSpPr>
            <p:spPr>
              <a:xfrm>
                <a:off x="649953" y="4775201"/>
                <a:ext cx="614772" cy="614770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0336D6-1884-413E-975D-5257130231AD}"/>
                  </a:ext>
                </a:extLst>
              </p:cNvPr>
              <p:cNvSpPr txBox="1"/>
              <p:nvPr/>
            </p:nvSpPr>
            <p:spPr>
              <a:xfrm>
                <a:off x="1373507" y="4820975"/>
                <a:ext cx="38404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Seeking to add new features to an existing and successful product? </a:t>
                </a:r>
              </a:p>
            </p:txBody>
          </p: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9EA32478-89E8-421D-B780-6A305E4FB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692" y="2861968"/>
            <a:ext cx="373294" cy="27413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D39D4CA-FAD2-422A-9F55-6DDBBFE47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21" y="3906037"/>
            <a:ext cx="325836" cy="32583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ACCA4F7-7851-4533-9305-4BD064799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850" y="4898173"/>
            <a:ext cx="406978" cy="36882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0AB329A5-3987-4190-BF2D-F85C6AB02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46437" y="3152252"/>
            <a:ext cx="309618" cy="30833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8010EB5-F9EE-40B4-963E-37D55A33CB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03635" y="4178728"/>
            <a:ext cx="395222" cy="39522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DF664DC-3107-475B-B710-325E7FDE0F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4125" t="41576" r="67875" b="41576"/>
          <a:stretch/>
        </p:blipFill>
        <p:spPr>
          <a:xfrm>
            <a:off x="11101139" y="386310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7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A3D05D-71EB-43D9-A8F8-797378687419}"/>
              </a:ext>
            </a:extLst>
          </p:cNvPr>
          <p:cNvSpPr txBox="1"/>
          <p:nvPr/>
        </p:nvSpPr>
        <p:spPr>
          <a:xfrm>
            <a:off x="3581399" y="502113"/>
            <a:ext cx="50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WEB DEVELOPMENT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044B59-179A-46C7-9825-4D36F0C9D015}"/>
              </a:ext>
            </a:extLst>
          </p:cNvPr>
          <p:cNvGrpSpPr/>
          <p:nvPr/>
        </p:nvGrpSpPr>
        <p:grpSpPr>
          <a:xfrm>
            <a:off x="601626" y="1466715"/>
            <a:ext cx="10988748" cy="1610606"/>
            <a:chOff x="601626" y="1818394"/>
            <a:chExt cx="10988748" cy="161060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4F5632C-2B0B-460E-A8A6-0D7293B4C35B}"/>
                </a:ext>
              </a:extLst>
            </p:cNvPr>
            <p:cNvSpPr/>
            <p:nvPr/>
          </p:nvSpPr>
          <p:spPr>
            <a:xfrm>
              <a:off x="1125062" y="1818394"/>
              <a:ext cx="4549721" cy="1610606"/>
            </a:xfrm>
            <a:prstGeom prst="roundRect">
              <a:avLst>
                <a:gd name="adj" fmla="val 5756"/>
              </a:avLst>
            </a:prstGeom>
            <a:solidFill>
              <a:srgbClr val="180144"/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4FD8D0C-1FCA-4741-A4C5-E4FD3900A420}"/>
                </a:ext>
              </a:extLst>
            </p:cNvPr>
            <p:cNvSpPr/>
            <p:nvPr/>
          </p:nvSpPr>
          <p:spPr>
            <a:xfrm>
              <a:off x="601626" y="2100263"/>
              <a:ext cx="1046872" cy="1046868"/>
            </a:xfrm>
            <a:prstGeom prst="ellipse">
              <a:avLst/>
            </a:prstGeom>
            <a:solidFill>
              <a:srgbClr val="0B001F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B49B8F3-4844-4D26-BA0E-5C1EA69D7CE0}"/>
                </a:ext>
              </a:extLst>
            </p:cNvPr>
            <p:cNvSpPr/>
            <p:nvPr/>
          </p:nvSpPr>
          <p:spPr>
            <a:xfrm>
              <a:off x="7040653" y="1818394"/>
              <a:ext cx="4549721" cy="1610606"/>
            </a:xfrm>
            <a:prstGeom prst="roundRect">
              <a:avLst>
                <a:gd name="adj" fmla="val 5756"/>
              </a:avLst>
            </a:prstGeom>
            <a:solidFill>
              <a:srgbClr val="180144"/>
            </a:solidFill>
            <a:ln>
              <a:solidFill>
                <a:srgbClr val="00C9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F121040-B69E-48E2-8DB7-7775C124F894}"/>
                </a:ext>
              </a:extLst>
            </p:cNvPr>
            <p:cNvSpPr/>
            <p:nvPr/>
          </p:nvSpPr>
          <p:spPr>
            <a:xfrm>
              <a:off x="6517217" y="2100263"/>
              <a:ext cx="1046872" cy="1046868"/>
            </a:xfrm>
            <a:prstGeom prst="ellipse">
              <a:avLst/>
            </a:prstGeom>
            <a:solidFill>
              <a:srgbClr val="0B001F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42846B-7E42-4DDB-A01F-AF6288FB6615}"/>
                </a:ext>
              </a:extLst>
            </p:cNvPr>
            <p:cNvSpPr txBox="1"/>
            <p:nvPr/>
          </p:nvSpPr>
          <p:spPr>
            <a:xfrm>
              <a:off x="1778001" y="2038921"/>
              <a:ext cx="350519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Our website development team is experienced in both the front end and back end of website development so that you can engage your target audience with ease.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613FB9-E291-4D0F-BDB7-B72117E7351F}"/>
                </a:ext>
              </a:extLst>
            </p:cNvPr>
            <p:cNvSpPr txBox="1"/>
            <p:nvPr/>
          </p:nvSpPr>
          <p:spPr>
            <a:xfrm>
              <a:off x="7805582" y="2038921"/>
              <a:ext cx="36752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From back-end to front-end website development, we’ll leave you with a product that’s functional, effective and engaging to your end-users.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E8209C8-7651-4D85-A8BE-DC7023769380}"/>
              </a:ext>
            </a:extLst>
          </p:cNvPr>
          <p:cNvSpPr txBox="1"/>
          <p:nvPr/>
        </p:nvSpPr>
        <p:spPr>
          <a:xfrm>
            <a:off x="965200" y="3297848"/>
            <a:ext cx="1026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MOBILE ASSISTANCE &amp; DEVELOPMENT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211AF-7BFA-4D46-BAF8-BF85192C8117}"/>
              </a:ext>
            </a:extLst>
          </p:cNvPr>
          <p:cNvSpPr txBox="1"/>
          <p:nvPr/>
        </p:nvSpPr>
        <p:spPr>
          <a:xfrm>
            <a:off x="965200" y="4034704"/>
            <a:ext cx="1026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Smartphones, tablets, wearables – we assist you in following your users where they are with our carefully crafted mobile apps. Reach your clients via Android, iOS, or cross-platform solutions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CD3A57-265C-4016-9F6D-61D358E5A2D2}"/>
              </a:ext>
            </a:extLst>
          </p:cNvPr>
          <p:cNvGrpSpPr/>
          <p:nvPr/>
        </p:nvGrpSpPr>
        <p:grpSpPr>
          <a:xfrm>
            <a:off x="1412080" y="4853114"/>
            <a:ext cx="9367841" cy="1434604"/>
            <a:chOff x="1655354" y="4853114"/>
            <a:chExt cx="9367841" cy="14346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5D56CC8-9274-4532-A357-C7BC1F0A6325}"/>
                </a:ext>
              </a:extLst>
            </p:cNvPr>
            <p:cNvGrpSpPr/>
            <p:nvPr/>
          </p:nvGrpSpPr>
          <p:grpSpPr>
            <a:xfrm>
              <a:off x="1655354" y="4853114"/>
              <a:ext cx="1885404" cy="1434604"/>
              <a:chOff x="1822133" y="4853114"/>
              <a:chExt cx="1885404" cy="143460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26FCED6-6430-49E8-9246-438E5A4E56C3}"/>
                  </a:ext>
                </a:extLst>
              </p:cNvPr>
              <p:cNvSpPr/>
              <p:nvPr/>
            </p:nvSpPr>
            <p:spPr>
              <a:xfrm>
                <a:off x="2387464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49B0CE-14E2-465B-906F-A3768B54E610}"/>
                  </a:ext>
                </a:extLst>
              </p:cNvPr>
              <p:cNvSpPr txBox="1"/>
              <p:nvPr/>
            </p:nvSpPr>
            <p:spPr>
              <a:xfrm>
                <a:off x="1822133" y="5764498"/>
                <a:ext cx="18854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iOS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App Development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539DA80-790D-46E4-AD72-FEF12215C727}"/>
                </a:ext>
              </a:extLst>
            </p:cNvPr>
            <p:cNvGrpSpPr/>
            <p:nvPr/>
          </p:nvGrpSpPr>
          <p:grpSpPr>
            <a:xfrm>
              <a:off x="4352183" y="4853114"/>
              <a:ext cx="1739628" cy="1434604"/>
              <a:chOff x="4159250" y="4853114"/>
              <a:chExt cx="1739628" cy="143460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507AD73-E94E-4E2C-A0A9-EF46B227CBE6}"/>
                  </a:ext>
                </a:extLst>
              </p:cNvPr>
              <p:cNvSpPr/>
              <p:nvPr/>
            </p:nvSpPr>
            <p:spPr>
              <a:xfrm>
                <a:off x="4651693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ADB2A3-2D9B-4C67-9847-1ADDF4B1BA0D}"/>
                  </a:ext>
                </a:extLst>
              </p:cNvPr>
              <p:cNvSpPr txBox="1"/>
              <p:nvPr/>
            </p:nvSpPr>
            <p:spPr>
              <a:xfrm>
                <a:off x="4159250" y="5764498"/>
                <a:ext cx="173962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Android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App Development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F172EFE-5319-45C3-8122-75EE60D836B8}"/>
                </a:ext>
              </a:extLst>
            </p:cNvPr>
            <p:cNvGrpSpPr/>
            <p:nvPr/>
          </p:nvGrpSpPr>
          <p:grpSpPr>
            <a:xfrm>
              <a:off x="6903236" y="4853114"/>
              <a:ext cx="1465490" cy="1434604"/>
              <a:chOff x="6560548" y="4853114"/>
              <a:chExt cx="1465490" cy="143460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ACD065C-963F-44B5-94C6-C1C555216F63}"/>
                  </a:ext>
                </a:extLst>
              </p:cNvPr>
              <p:cNvSpPr/>
              <p:nvPr/>
            </p:nvSpPr>
            <p:spPr>
              <a:xfrm>
                <a:off x="6915922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728830-970B-4EAF-9650-5DFB7D8DF481}"/>
                  </a:ext>
                </a:extLst>
              </p:cNvPr>
              <p:cNvSpPr txBox="1"/>
              <p:nvPr/>
            </p:nvSpPr>
            <p:spPr>
              <a:xfrm>
                <a:off x="6560548" y="5764498"/>
                <a:ext cx="14654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Flutter Development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922AC59-48F4-4F2E-8A51-7A5E523CF15E}"/>
                </a:ext>
              </a:extLst>
            </p:cNvPr>
            <p:cNvGrpSpPr/>
            <p:nvPr/>
          </p:nvGrpSpPr>
          <p:grpSpPr>
            <a:xfrm>
              <a:off x="9180151" y="4853114"/>
              <a:ext cx="1843044" cy="1434604"/>
              <a:chOff x="8636000" y="4853114"/>
              <a:chExt cx="1843044" cy="143460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BAF8D99-4FBF-4E6F-BB3C-E1A44982B2EA}"/>
                  </a:ext>
                </a:extLst>
              </p:cNvPr>
              <p:cNvSpPr/>
              <p:nvPr/>
            </p:nvSpPr>
            <p:spPr>
              <a:xfrm>
                <a:off x="9180151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DD3C943-D516-44D3-B942-42A298976E17}"/>
                  </a:ext>
                </a:extLst>
              </p:cNvPr>
              <p:cNvSpPr txBox="1"/>
              <p:nvPr/>
            </p:nvSpPr>
            <p:spPr>
              <a:xfrm>
                <a:off x="8636000" y="5764498"/>
                <a:ext cx="184304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React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Native Development</a:t>
                </a:r>
              </a:p>
            </p:txBody>
          </p:sp>
        </p:grp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E518D82F-6604-414A-B437-7D5D5FEA1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576" y="1964531"/>
            <a:ext cx="614972" cy="61497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2B0B57A-8037-443D-AA65-EC994DF39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3146" y="1979827"/>
            <a:ext cx="584380" cy="58438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A412A63-CC03-441C-AE5E-FB2CAC56F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0740" y="5016443"/>
            <a:ext cx="428084" cy="42808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B563D3B0-8890-4998-977C-74F2B432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61919" y="5013681"/>
            <a:ext cx="433609" cy="43360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2BB9E8E-12EB-495B-9200-247748132C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9171" y="5016949"/>
            <a:ext cx="427072" cy="42707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A0D3DB9-A586-4271-AB8F-345D46622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52740" y="5044613"/>
            <a:ext cx="421090" cy="371744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CFD2D110-F5B6-47CD-BB70-694B14400CC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4125" t="41576" r="67875" b="41576"/>
          <a:stretch/>
        </p:blipFill>
        <p:spPr>
          <a:xfrm>
            <a:off x="11094579" y="389564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8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1CCAEDF-5609-4855-AE1A-6D999D5F9E98}"/>
              </a:ext>
            </a:extLst>
          </p:cNvPr>
          <p:cNvGrpSpPr/>
          <p:nvPr/>
        </p:nvGrpSpPr>
        <p:grpSpPr>
          <a:xfrm>
            <a:off x="668867" y="1235699"/>
            <a:ext cx="5427133" cy="4386602"/>
            <a:chOff x="579967" y="1322624"/>
            <a:chExt cx="5427133" cy="438660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1A0051C-6EB0-4F43-A27E-8211C6C035BC}"/>
                </a:ext>
              </a:extLst>
            </p:cNvPr>
            <p:cNvSpPr txBox="1"/>
            <p:nvPr/>
          </p:nvSpPr>
          <p:spPr>
            <a:xfrm>
              <a:off x="579967" y="1322624"/>
              <a:ext cx="54271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DESIGNING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A6BECD-73A4-41DE-BADB-7F5313D9475C}"/>
                </a:ext>
              </a:extLst>
            </p:cNvPr>
            <p:cNvGrpSpPr/>
            <p:nvPr/>
          </p:nvGrpSpPr>
          <p:grpSpPr>
            <a:xfrm>
              <a:off x="618067" y="2273681"/>
              <a:ext cx="5008033" cy="581478"/>
              <a:chOff x="618067" y="2353310"/>
              <a:chExt cx="5008033" cy="58147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707A87-B19B-4634-9090-C533FCF58674}"/>
                  </a:ext>
                </a:extLst>
              </p:cNvPr>
              <p:cNvSpPr txBox="1"/>
              <p:nvPr/>
            </p:nvSpPr>
            <p:spPr>
              <a:xfrm>
                <a:off x="1278467" y="2382439"/>
                <a:ext cx="43476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Our design skills are varied to be able to assist you in every design project you may have.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6BFBDBC-DF2D-4399-AB16-79EC9609E781}"/>
                  </a:ext>
                </a:extLst>
              </p:cNvPr>
              <p:cNvSpPr/>
              <p:nvPr/>
            </p:nvSpPr>
            <p:spPr>
              <a:xfrm>
                <a:off x="618067" y="2353310"/>
                <a:ext cx="581478" cy="581478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C674FD-0DAE-4254-90A3-8CEEFAE0FC6F}"/>
                </a:ext>
              </a:extLst>
            </p:cNvPr>
            <p:cNvGrpSpPr/>
            <p:nvPr/>
          </p:nvGrpSpPr>
          <p:grpSpPr>
            <a:xfrm>
              <a:off x="618067" y="3255010"/>
              <a:ext cx="5008033" cy="1169551"/>
              <a:chOff x="618067" y="2353310"/>
              <a:chExt cx="5008033" cy="116955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6AAB62-0FB8-4598-96E5-FCF4984E396B}"/>
                  </a:ext>
                </a:extLst>
              </p:cNvPr>
              <p:cNvSpPr txBox="1"/>
              <p:nvPr/>
            </p:nvSpPr>
            <p:spPr>
              <a:xfrm>
                <a:off x="1278467" y="2353310"/>
                <a:ext cx="4347633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From research and design of complex web and mobile experiences to illustration, motion design, and brand concept design - no matter what you need, we can help you bring it to life through our artistic, professional design capabilities.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D790ED1-B53E-475E-9852-E5A531290989}"/>
                  </a:ext>
                </a:extLst>
              </p:cNvPr>
              <p:cNvSpPr/>
              <p:nvPr/>
            </p:nvSpPr>
            <p:spPr>
              <a:xfrm>
                <a:off x="618067" y="2353310"/>
                <a:ext cx="581478" cy="581478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DF722C-2AB0-4F21-BD4E-E4395B557051}"/>
                </a:ext>
              </a:extLst>
            </p:cNvPr>
            <p:cNvSpPr txBox="1"/>
            <p:nvPr/>
          </p:nvSpPr>
          <p:spPr>
            <a:xfrm>
              <a:off x="1199545" y="4524286"/>
              <a:ext cx="2487084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>
                  <a:solidFill>
                    <a:schemeClr val="bg1"/>
                  </a:solidFill>
                </a:rPr>
                <a:t>Product Design</a:t>
              </a:r>
            </a:p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>
                  <a:solidFill>
                    <a:schemeClr val="bg1"/>
                  </a:solidFill>
                </a:rPr>
                <a:t>UX Design</a:t>
              </a:r>
            </a:p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>
                  <a:solidFill>
                    <a:schemeClr val="bg1"/>
                  </a:solidFill>
                </a:rPr>
                <a:t>Illustration</a:t>
              </a:r>
            </a:p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>
                  <a:solidFill>
                    <a:schemeClr val="bg1"/>
                  </a:solidFill>
                </a:rPr>
                <a:t>Consultancy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9B61E32-0480-493B-B9E5-4A979776A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6304" y="891382"/>
            <a:ext cx="5531060" cy="59666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A2A912B-5926-45E0-B609-A683DAADC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035" y="2315824"/>
            <a:ext cx="323342" cy="32334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4FFD468-DF77-45AC-BCF9-D2C8CB330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770" y="3290888"/>
            <a:ext cx="335872" cy="33587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CDE2E8F-5D90-43E4-B559-9846213148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4125" t="41576" r="67875" b="41576"/>
          <a:stretch/>
        </p:blipFill>
        <p:spPr>
          <a:xfrm>
            <a:off x="11091614" y="386310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4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A099FB3-57B0-4642-B7D8-734A72F656AF}"/>
              </a:ext>
            </a:extLst>
          </p:cNvPr>
          <p:cNvSpPr txBox="1"/>
          <p:nvPr/>
        </p:nvSpPr>
        <p:spPr>
          <a:xfrm>
            <a:off x="965200" y="517450"/>
            <a:ext cx="1026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MACHINE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CAACC-D557-40CE-954F-14DD4C5A08EC}"/>
              </a:ext>
            </a:extLst>
          </p:cNvPr>
          <p:cNvSpPr txBox="1"/>
          <p:nvPr/>
        </p:nvSpPr>
        <p:spPr>
          <a:xfrm>
            <a:off x="965200" y="1180546"/>
            <a:ext cx="1026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We work with complex web and mobile experiences to help you serve and connect with your intended clients.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1B9317-291F-4CCF-AFF5-9F87FACCB47D}"/>
              </a:ext>
            </a:extLst>
          </p:cNvPr>
          <p:cNvGrpSpPr/>
          <p:nvPr/>
        </p:nvGrpSpPr>
        <p:grpSpPr>
          <a:xfrm>
            <a:off x="1390900" y="1822039"/>
            <a:ext cx="9410200" cy="1434604"/>
            <a:chOff x="1412080" y="1880096"/>
            <a:chExt cx="9410200" cy="14346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5DE7F13-0924-400D-89ED-8620EC27A658}"/>
                </a:ext>
              </a:extLst>
            </p:cNvPr>
            <p:cNvGrpSpPr/>
            <p:nvPr/>
          </p:nvGrpSpPr>
          <p:grpSpPr>
            <a:xfrm>
              <a:off x="1412080" y="1880096"/>
              <a:ext cx="1885404" cy="1434604"/>
              <a:chOff x="1822133" y="4853114"/>
              <a:chExt cx="1885404" cy="143460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676C979-7387-44ED-BD27-DC4BA70D63E0}"/>
                  </a:ext>
                </a:extLst>
              </p:cNvPr>
              <p:cNvSpPr/>
              <p:nvPr/>
            </p:nvSpPr>
            <p:spPr>
              <a:xfrm>
                <a:off x="2387464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B6EEF9A-A891-4855-98D4-C9DC175E8E2B}"/>
                  </a:ext>
                </a:extLst>
              </p:cNvPr>
              <p:cNvSpPr txBox="1"/>
              <p:nvPr/>
            </p:nvSpPr>
            <p:spPr>
              <a:xfrm>
                <a:off x="1822133" y="5764498"/>
                <a:ext cx="18854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Deep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Neutral Networks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2B174E9-E671-4DC5-B500-104A742DA77F}"/>
                </a:ext>
              </a:extLst>
            </p:cNvPr>
            <p:cNvGrpSpPr/>
            <p:nvPr/>
          </p:nvGrpSpPr>
          <p:grpSpPr>
            <a:xfrm>
              <a:off x="3975950" y="1880096"/>
              <a:ext cx="2096146" cy="1434604"/>
              <a:chOff x="3980991" y="4853114"/>
              <a:chExt cx="2096146" cy="143460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1EE23BF-21E3-4FBD-9095-6DBB2D113113}"/>
                  </a:ext>
                </a:extLst>
              </p:cNvPr>
              <p:cNvSpPr/>
              <p:nvPr/>
            </p:nvSpPr>
            <p:spPr>
              <a:xfrm>
                <a:off x="4651693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8420E7B-61AF-44C0-9E41-3D0BC7015C7A}"/>
                  </a:ext>
                </a:extLst>
              </p:cNvPr>
              <p:cNvSpPr txBox="1"/>
              <p:nvPr/>
            </p:nvSpPr>
            <p:spPr>
              <a:xfrm>
                <a:off x="3980991" y="5764498"/>
                <a:ext cx="20961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Natural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Language Processing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FD3D4F3-B995-4690-8112-F667D948BBAE}"/>
                </a:ext>
              </a:extLst>
            </p:cNvPr>
            <p:cNvGrpSpPr/>
            <p:nvPr/>
          </p:nvGrpSpPr>
          <p:grpSpPr>
            <a:xfrm>
              <a:off x="6750562" y="1880096"/>
              <a:ext cx="1465490" cy="1219161"/>
              <a:chOff x="6560548" y="4853114"/>
              <a:chExt cx="1465490" cy="1219161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55653CE-3F71-4343-B102-3A3DA045FFBD}"/>
                  </a:ext>
                </a:extLst>
              </p:cNvPr>
              <p:cNvSpPr/>
              <p:nvPr/>
            </p:nvSpPr>
            <p:spPr>
              <a:xfrm>
                <a:off x="6915922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92BA53-6453-4191-B359-FD7080F01E3D}"/>
                  </a:ext>
                </a:extLst>
              </p:cNvPr>
              <p:cNvSpPr txBox="1"/>
              <p:nvPr/>
            </p:nvSpPr>
            <p:spPr>
              <a:xfrm>
                <a:off x="6560548" y="5764498"/>
                <a:ext cx="146549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Face ID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0C8FA9-8433-4A77-BEB4-18E253715AAE}"/>
                </a:ext>
              </a:extLst>
            </p:cNvPr>
            <p:cNvGrpSpPr/>
            <p:nvPr/>
          </p:nvGrpSpPr>
          <p:grpSpPr>
            <a:xfrm>
              <a:off x="8894518" y="1880096"/>
              <a:ext cx="1927762" cy="1434604"/>
              <a:chOff x="8593641" y="4853114"/>
              <a:chExt cx="1927762" cy="143460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49F8F81-8670-4B8C-9D56-5E95219D51D8}"/>
                  </a:ext>
                </a:extLst>
              </p:cNvPr>
              <p:cNvSpPr/>
              <p:nvPr/>
            </p:nvSpPr>
            <p:spPr>
              <a:xfrm>
                <a:off x="9180151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7E45B80-9197-420F-BDCC-13EE4FB19C3B}"/>
                  </a:ext>
                </a:extLst>
              </p:cNvPr>
              <p:cNvSpPr txBox="1"/>
              <p:nvPr/>
            </p:nvSpPr>
            <p:spPr>
              <a:xfrm>
                <a:off x="8593641" y="5764498"/>
                <a:ext cx="19277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Automatic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Speech Recognition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FF8B20D-A53D-4620-A9B6-4F6308C64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28349" r="268" b="26846"/>
          <a:stretch/>
        </p:blipFill>
        <p:spPr>
          <a:xfrm>
            <a:off x="0" y="3256643"/>
            <a:ext cx="12192000" cy="360135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CD168ED-F2BE-46DF-9120-57D8E10B7901}"/>
              </a:ext>
            </a:extLst>
          </p:cNvPr>
          <p:cNvSpPr/>
          <p:nvPr/>
        </p:nvSpPr>
        <p:spPr>
          <a:xfrm flipV="1">
            <a:off x="0" y="3256643"/>
            <a:ext cx="12192000" cy="3601358"/>
          </a:xfrm>
          <a:prstGeom prst="rect">
            <a:avLst/>
          </a:prstGeom>
          <a:gradFill flip="none" rotWithShape="1">
            <a:gsLst>
              <a:gs pos="70816">
                <a:srgbClr val="0B001F">
                  <a:alpha val="47000"/>
                </a:srgbClr>
              </a:gs>
              <a:gs pos="16000">
                <a:srgbClr val="0B001F"/>
              </a:gs>
              <a:gs pos="100000">
                <a:srgbClr val="0B001F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11D30F-968C-44C3-A4BE-95DB7CFFFF0B}"/>
              </a:ext>
            </a:extLst>
          </p:cNvPr>
          <p:cNvSpPr txBox="1"/>
          <p:nvPr/>
        </p:nvSpPr>
        <p:spPr>
          <a:xfrm>
            <a:off x="965200" y="3601357"/>
            <a:ext cx="1026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DEVOPS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E2FEAB-FCA8-40C6-97C2-ABEAD0523242}"/>
              </a:ext>
            </a:extLst>
          </p:cNvPr>
          <p:cNvSpPr txBox="1"/>
          <p:nvPr/>
        </p:nvSpPr>
        <p:spPr>
          <a:xfrm>
            <a:off x="965200" y="4216901"/>
            <a:ext cx="1026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Our team of developers works in combination with our operations team to create a highly reliable and available infrastructure for your project. By working in collaboration, we deliver the end product faster than our competitors.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E6742A-9680-44D4-9023-9DF576A7AF72}"/>
              </a:ext>
            </a:extLst>
          </p:cNvPr>
          <p:cNvGrpSpPr/>
          <p:nvPr/>
        </p:nvGrpSpPr>
        <p:grpSpPr>
          <a:xfrm>
            <a:off x="1390900" y="4905946"/>
            <a:ext cx="9410200" cy="1434604"/>
            <a:chOff x="1412080" y="1880096"/>
            <a:chExt cx="9410200" cy="143460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776F94-07F9-4142-9564-FBCC290D37D6}"/>
                </a:ext>
              </a:extLst>
            </p:cNvPr>
            <p:cNvGrpSpPr/>
            <p:nvPr/>
          </p:nvGrpSpPr>
          <p:grpSpPr>
            <a:xfrm>
              <a:off x="1412080" y="1880096"/>
              <a:ext cx="1885404" cy="1434604"/>
              <a:chOff x="1822133" y="4853114"/>
              <a:chExt cx="1885404" cy="143460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528B716-F75D-46BC-8C71-0B067916F46E}"/>
                  </a:ext>
                </a:extLst>
              </p:cNvPr>
              <p:cNvSpPr/>
              <p:nvPr/>
            </p:nvSpPr>
            <p:spPr>
              <a:xfrm>
                <a:off x="2387464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99565FE-8BF5-4EDA-8A28-87AE7BD99143}"/>
                  </a:ext>
                </a:extLst>
              </p:cNvPr>
              <p:cNvSpPr txBox="1"/>
              <p:nvPr/>
            </p:nvSpPr>
            <p:spPr>
              <a:xfrm>
                <a:off x="1822133" y="5764498"/>
                <a:ext cx="18854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Developing in DevOps Culture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B4DB883-7404-4478-946F-CBDDEB67B25C}"/>
                </a:ext>
              </a:extLst>
            </p:cNvPr>
            <p:cNvGrpSpPr/>
            <p:nvPr/>
          </p:nvGrpSpPr>
          <p:grpSpPr>
            <a:xfrm>
              <a:off x="3975950" y="1880096"/>
              <a:ext cx="2096146" cy="1434604"/>
              <a:chOff x="3980991" y="4853114"/>
              <a:chExt cx="2096146" cy="143460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D59FC58-E30D-4090-9D1B-3201BD7D57BA}"/>
                  </a:ext>
                </a:extLst>
              </p:cNvPr>
              <p:cNvSpPr/>
              <p:nvPr/>
            </p:nvSpPr>
            <p:spPr>
              <a:xfrm>
                <a:off x="4651693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62C383B-DF6B-488B-AA9C-11BF58625BFA}"/>
                  </a:ext>
                </a:extLst>
              </p:cNvPr>
              <p:cNvSpPr txBox="1"/>
              <p:nvPr/>
            </p:nvSpPr>
            <p:spPr>
              <a:xfrm>
                <a:off x="3980991" y="5764498"/>
                <a:ext cx="209614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Infrastructure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as a code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1437229-4F6D-4560-830B-79B99766BE02}"/>
                </a:ext>
              </a:extLst>
            </p:cNvPr>
            <p:cNvGrpSpPr/>
            <p:nvPr/>
          </p:nvGrpSpPr>
          <p:grpSpPr>
            <a:xfrm>
              <a:off x="6750562" y="1880096"/>
              <a:ext cx="1465490" cy="1434604"/>
              <a:chOff x="6560548" y="4853114"/>
              <a:chExt cx="1465490" cy="143460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7CBF997-6CA9-4757-A42C-2C004E237C5D}"/>
                  </a:ext>
                </a:extLst>
              </p:cNvPr>
              <p:cNvSpPr/>
              <p:nvPr/>
            </p:nvSpPr>
            <p:spPr>
              <a:xfrm>
                <a:off x="6915922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AB803E-086D-4C7D-A47D-823F0D7762CD}"/>
                  </a:ext>
                </a:extLst>
              </p:cNvPr>
              <p:cNvSpPr txBox="1"/>
              <p:nvPr/>
            </p:nvSpPr>
            <p:spPr>
              <a:xfrm>
                <a:off x="6560548" y="5764498"/>
                <a:ext cx="146549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CI/CD Processes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4CA3833-4751-412F-93E1-78CAE15D9781}"/>
                </a:ext>
              </a:extLst>
            </p:cNvPr>
            <p:cNvGrpSpPr/>
            <p:nvPr/>
          </p:nvGrpSpPr>
          <p:grpSpPr>
            <a:xfrm>
              <a:off x="8894518" y="1880096"/>
              <a:ext cx="1927762" cy="1434604"/>
              <a:chOff x="8593641" y="4853114"/>
              <a:chExt cx="1927762" cy="143460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C87F900-61D0-4E59-A302-E67C44688E05}"/>
                  </a:ext>
                </a:extLst>
              </p:cNvPr>
              <p:cNvSpPr/>
              <p:nvPr/>
            </p:nvSpPr>
            <p:spPr>
              <a:xfrm>
                <a:off x="9180151" y="4853114"/>
                <a:ext cx="754743" cy="754743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5F450A4-9A9B-4074-A69F-4F401B885CD9}"/>
                  </a:ext>
                </a:extLst>
              </p:cNvPr>
              <p:cNvSpPr txBox="1"/>
              <p:nvPr/>
            </p:nvSpPr>
            <p:spPr>
              <a:xfrm>
                <a:off x="8593641" y="5764498"/>
                <a:ext cx="192776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Monitoring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and Maintenance</a:t>
                </a:r>
              </a:p>
            </p:txBody>
          </p:sp>
        </p:grp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95A07207-2C69-4B60-89EB-48559803C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9691" y="5055103"/>
            <a:ext cx="547822" cy="44724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57460626-F755-4729-AFBD-690AC3D1C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1398" y="5032248"/>
            <a:ext cx="442890" cy="49295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596494C5-311C-4F68-8805-D514DE2A5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3714" y="5070312"/>
            <a:ext cx="416827" cy="416827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C5997D24-3588-4475-8194-23F2272500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23143" y="5067351"/>
            <a:ext cx="428152" cy="419788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0469BC25-E919-4639-92CC-BC1E2BAAF4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22996" y="1984213"/>
            <a:ext cx="421213" cy="42121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9791B451-9BD5-4EEF-838B-A5F6790D0E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04508" y="2001665"/>
            <a:ext cx="396670" cy="39667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6F7630EA-8904-4EC2-967A-F98A8AAAAB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45385" y="2001665"/>
            <a:ext cx="433484" cy="40388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754586B-457A-45E4-B5F3-09DA6A2C9D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05841" y="1983645"/>
            <a:ext cx="462757" cy="4320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1F85BE10-8AF4-4046-BD44-F1D20A93A03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24125" t="41576" r="67875" b="41576"/>
          <a:stretch/>
        </p:blipFill>
        <p:spPr>
          <a:xfrm>
            <a:off x="11082089" y="389724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35CE56-514F-40E4-84B7-D56DD6576D26}"/>
              </a:ext>
            </a:extLst>
          </p:cNvPr>
          <p:cNvGrpSpPr/>
          <p:nvPr/>
        </p:nvGrpSpPr>
        <p:grpSpPr>
          <a:xfrm>
            <a:off x="6383867" y="1489699"/>
            <a:ext cx="5427133" cy="3878602"/>
            <a:chOff x="579967" y="1322624"/>
            <a:chExt cx="5427133" cy="38786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B2D380-7627-442F-BB70-4F5A50433A50}"/>
                </a:ext>
              </a:extLst>
            </p:cNvPr>
            <p:cNvSpPr txBox="1"/>
            <p:nvPr/>
          </p:nvSpPr>
          <p:spPr>
            <a:xfrm>
              <a:off x="579967" y="1322624"/>
              <a:ext cx="54271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BLOCKCHAIN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9E6635C-797E-402A-8F30-631F42551C7F}"/>
                </a:ext>
              </a:extLst>
            </p:cNvPr>
            <p:cNvGrpSpPr/>
            <p:nvPr/>
          </p:nvGrpSpPr>
          <p:grpSpPr>
            <a:xfrm>
              <a:off x="618067" y="2195088"/>
              <a:ext cx="5008033" cy="738664"/>
              <a:chOff x="618067" y="2274717"/>
              <a:chExt cx="5008033" cy="73866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8B5C50-5F61-4B9D-9C54-775A43D0F0E2}"/>
                  </a:ext>
                </a:extLst>
              </p:cNvPr>
              <p:cNvSpPr txBox="1"/>
              <p:nvPr/>
            </p:nvSpPr>
            <p:spPr>
              <a:xfrm>
                <a:off x="1278467" y="2274717"/>
                <a:ext cx="434763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Our team consists of experts in Blockchain to help our clients launch their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DApp</a:t>
                </a:r>
                <a:r>
                  <a:rPr lang="en-US" sz="1400" dirty="0">
                    <a:solidFill>
                      <a:schemeClr val="bg1"/>
                    </a:solidFill>
                  </a:rPr>
                  <a:t>, Exchange, or Wallet system with precision and care. 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B71E11A-57B5-4F5D-A25B-25A2E9A6A2FD}"/>
                  </a:ext>
                </a:extLst>
              </p:cNvPr>
              <p:cNvSpPr/>
              <p:nvPr/>
            </p:nvSpPr>
            <p:spPr>
              <a:xfrm>
                <a:off x="618067" y="2353310"/>
                <a:ext cx="581478" cy="581478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4A6BC0-5AD2-4F96-B43C-32AB7BDB790D}"/>
                </a:ext>
              </a:extLst>
            </p:cNvPr>
            <p:cNvGrpSpPr/>
            <p:nvPr/>
          </p:nvGrpSpPr>
          <p:grpSpPr>
            <a:xfrm>
              <a:off x="618067" y="3146593"/>
              <a:ext cx="5008033" cy="738664"/>
              <a:chOff x="618067" y="2244893"/>
              <a:chExt cx="5008033" cy="73866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113580-3350-4A66-9C5B-A7F631DF0D92}"/>
                  </a:ext>
                </a:extLst>
              </p:cNvPr>
              <p:cNvSpPr txBox="1"/>
              <p:nvPr/>
            </p:nvSpPr>
            <p:spPr>
              <a:xfrm>
                <a:off x="1278467" y="2244893"/>
                <a:ext cx="434763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We provide Smart Contract Development, R&amp;D, or consultancy, depending on your needs and expectations for the project.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F6034E9-163B-4321-B451-425AFD3B28B0}"/>
                  </a:ext>
                </a:extLst>
              </p:cNvPr>
              <p:cNvSpPr/>
              <p:nvPr/>
            </p:nvSpPr>
            <p:spPr>
              <a:xfrm>
                <a:off x="618067" y="2323486"/>
                <a:ext cx="581478" cy="581478"/>
              </a:xfrm>
              <a:prstGeom prst="ellipse">
                <a:avLst/>
              </a:prstGeom>
              <a:solidFill>
                <a:srgbClr val="0B001F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151D0-B355-4DAB-8672-1216D1C9957B}"/>
                </a:ext>
              </a:extLst>
            </p:cNvPr>
            <p:cNvSpPr txBox="1"/>
            <p:nvPr/>
          </p:nvSpPr>
          <p:spPr>
            <a:xfrm>
              <a:off x="1199545" y="4016286"/>
              <a:ext cx="4061430" cy="1184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>
                  <a:solidFill>
                    <a:schemeClr val="bg1"/>
                  </a:solidFill>
                </a:rPr>
                <a:t>ICO Development and Launching</a:t>
              </a:r>
            </a:p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 err="1">
                  <a:solidFill>
                    <a:schemeClr val="bg1"/>
                  </a:solidFill>
                </a:rPr>
                <a:t>DApp</a:t>
              </a:r>
              <a:r>
                <a:rPr lang="en-US" sz="1400" dirty="0">
                  <a:solidFill>
                    <a:schemeClr val="bg1"/>
                  </a:solidFill>
                </a:rPr>
                <a:t> Development</a:t>
              </a:r>
            </a:p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>
                  <a:solidFill>
                    <a:schemeClr val="bg1"/>
                  </a:solidFill>
                </a:rPr>
                <a:t>Smart Contract Development</a:t>
              </a:r>
            </a:p>
            <a:p>
              <a:pPr marL="285750" indent="-285750">
                <a:spcBef>
                  <a:spcPts val="600"/>
                </a:spcBef>
                <a:buFont typeface="Webdings" panose="05030102010509060703" pitchFamily="18" charset="2"/>
                <a:buChar char="4"/>
              </a:pPr>
              <a:r>
                <a:rPr lang="en-US" sz="1400" dirty="0">
                  <a:solidFill>
                    <a:schemeClr val="bg1"/>
                  </a:solidFill>
                </a:rPr>
                <a:t>Private Blockchain Development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88961F2-D98A-4F25-879E-2EC902DB7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/>
          <a:stretch/>
        </p:blipFill>
        <p:spPr>
          <a:xfrm flipH="1">
            <a:off x="403270" y="424542"/>
            <a:ext cx="5692730" cy="602252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65C841A-CA94-4C8B-89FD-BC8B214B3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8190" y="2552024"/>
            <a:ext cx="369032" cy="35894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50617F98-601C-44AD-9D57-BAF57BE81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3323" y="3503255"/>
            <a:ext cx="318766" cy="3594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4D36CC5-F08F-4F36-A36C-0DE1D3273D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4125" t="41576" r="67875" b="41576"/>
          <a:stretch/>
        </p:blipFill>
        <p:spPr>
          <a:xfrm>
            <a:off x="11082089" y="386310"/>
            <a:ext cx="619620" cy="7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12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2">
      <a:majorFont>
        <a:latin typeface="Gotham Rounded Bold"/>
        <a:ea typeface=""/>
        <a:cs typeface=""/>
      </a:majorFont>
      <a:minorFont>
        <a:latin typeface="Helvetica 65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589</Words>
  <Application>Microsoft Office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Gotham Rounded Bold</vt:lpstr>
      <vt:lpstr>Helvetica 65 Medium</vt:lpstr>
      <vt:lpstr>Arial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MAni CH</dc:creator>
  <cp:lastModifiedBy>Javier Perez</cp:lastModifiedBy>
  <cp:revision>21</cp:revision>
  <dcterms:created xsi:type="dcterms:W3CDTF">2021-10-07T11:00:46Z</dcterms:created>
  <dcterms:modified xsi:type="dcterms:W3CDTF">2021-10-13T16:25:01Z</dcterms:modified>
</cp:coreProperties>
</file>